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D21860-971E-4C85-B3EE-40960F843F82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E545C17-FFB6-4B7C-AC2C-24DA0D3FD18E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400" b="1" dirty="0" smtClean="0"/>
            <a:t>Calculo Biomasa</a:t>
          </a:r>
        </a:p>
        <a:p>
          <a:endParaRPr lang="es-ES" sz="1300" dirty="0"/>
        </a:p>
      </dgm:t>
    </dgm:pt>
    <dgm:pt modelId="{7B6D1963-8AAC-458B-AEFF-7CF59C80CE20}" type="parTrans" cxnId="{B26F92BF-CFD8-4455-9117-9CEED509A375}">
      <dgm:prSet/>
      <dgm:spPr/>
      <dgm:t>
        <a:bodyPr/>
        <a:lstStyle/>
        <a:p>
          <a:endParaRPr lang="es-ES"/>
        </a:p>
      </dgm:t>
    </dgm:pt>
    <dgm:pt modelId="{F76651B0-2CAD-405B-9709-AC62DACD68AF}" type="sibTrans" cxnId="{B26F92BF-CFD8-4455-9117-9CEED509A375}">
      <dgm:prSet/>
      <dgm:spPr/>
      <dgm:t>
        <a:bodyPr/>
        <a:lstStyle/>
        <a:p>
          <a:endParaRPr lang="es-ES"/>
        </a:p>
      </dgm:t>
    </dgm:pt>
    <dgm:pt modelId="{75FAC1FA-0429-492D-84A3-5BE5C161FDE3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Alimentación</a:t>
          </a:r>
          <a:endParaRPr lang="es-ES" sz="1800" b="1" dirty="0"/>
        </a:p>
      </dgm:t>
    </dgm:pt>
    <dgm:pt modelId="{A4703A40-CB4E-471B-9603-0FCDA7A17D6A}" type="parTrans" cxnId="{AB50378B-77BD-4EA3-AC34-7A3D7E962565}">
      <dgm:prSet/>
      <dgm:spPr/>
      <dgm:t>
        <a:bodyPr/>
        <a:lstStyle/>
        <a:p>
          <a:endParaRPr lang="es-ES"/>
        </a:p>
      </dgm:t>
    </dgm:pt>
    <dgm:pt modelId="{85629007-2AC4-4D96-ABE9-84E5E780F1D5}" type="sibTrans" cxnId="{AB50378B-77BD-4EA3-AC34-7A3D7E962565}">
      <dgm:prSet/>
      <dgm:spPr/>
      <dgm:t>
        <a:bodyPr/>
        <a:lstStyle/>
        <a:p>
          <a:endParaRPr lang="es-ES"/>
        </a:p>
      </dgm:t>
    </dgm:pt>
    <dgm:pt modelId="{850FC10B-4D9C-4E42-9C75-E2A6E071C7D8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600" b="1" dirty="0" smtClean="0"/>
            <a:t>Control Parámetros F/Q </a:t>
          </a:r>
          <a:endParaRPr lang="es-ES" sz="1600" b="1" dirty="0"/>
        </a:p>
      </dgm:t>
    </dgm:pt>
    <dgm:pt modelId="{DF7A32CC-150A-42FE-9B08-D85687A4F6A1}" type="parTrans" cxnId="{65D65092-FC04-4E82-87AE-DD2DFAA81BB7}">
      <dgm:prSet/>
      <dgm:spPr/>
      <dgm:t>
        <a:bodyPr/>
        <a:lstStyle/>
        <a:p>
          <a:endParaRPr lang="es-ES"/>
        </a:p>
      </dgm:t>
    </dgm:pt>
    <dgm:pt modelId="{3DDBFBFE-D135-4F0B-8372-CFE4A4878626}" type="sibTrans" cxnId="{65D65092-FC04-4E82-87AE-DD2DFAA81BB7}">
      <dgm:prSet/>
      <dgm:spPr/>
      <dgm:t>
        <a:bodyPr/>
        <a:lstStyle/>
        <a:p>
          <a:endParaRPr lang="es-ES"/>
        </a:p>
      </dgm:t>
    </dgm:pt>
    <dgm:pt modelId="{DA0D3BE6-EC33-4D98-926F-87C63442B329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" dirty="0" smtClean="0"/>
            <a:t>Gestión proceso productivo</a:t>
          </a:r>
          <a:endParaRPr lang="es-ES" dirty="0"/>
        </a:p>
      </dgm:t>
    </dgm:pt>
    <dgm:pt modelId="{7173CDF6-D9DD-4CA5-9131-031D11D0C4A9}" type="parTrans" cxnId="{0D172560-F69A-4B9E-BE74-C66420390EFB}">
      <dgm:prSet/>
      <dgm:spPr/>
      <dgm:t>
        <a:bodyPr/>
        <a:lstStyle/>
        <a:p>
          <a:endParaRPr lang="es-ES"/>
        </a:p>
      </dgm:t>
    </dgm:pt>
    <dgm:pt modelId="{30A777F1-5B42-4AAE-9A6B-E454CC99F235}" type="sibTrans" cxnId="{0D172560-F69A-4B9E-BE74-C66420390EFB}">
      <dgm:prSet/>
      <dgm:spPr/>
      <dgm:t>
        <a:bodyPr/>
        <a:lstStyle/>
        <a:p>
          <a:endParaRPr lang="es-ES"/>
        </a:p>
      </dgm:t>
    </dgm:pt>
    <dgm:pt modelId="{7CC4A028-1591-4AF7-8851-177C85273E71}" type="pres">
      <dgm:prSet presAssocID="{D5D21860-971E-4C85-B3EE-40960F843F82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1B1E82-4586-45A8-812A-3014FA83B538}" type="pres">
      <dgm:prSet presAssocID="{D5D21860-971E-4C85-B3EE-40960F843F82}" presName="comp1" presStyleCnt="0"/>
      <dgm:spPr/>
    </dgm:pt>
    <dgm:pt modelId="{91223B93-5EF7-4932-A315-7895B7E88421}" type="pres">
      <dgm:prSet presAssocID="{D5D21860-971E-4C85-B3EE-40960F843F82}" presName="circle1" presStyleLbl="node1" presStyleIdx="0" presStyleCnt="4" custLinFactNeighborX="-790" custLinFactNeighborY="-5136"/>
      <dgm:spPr/>
      <dgm:t>
        <a:bodyPr/>
        <a:lstStyle/>
        <a:p>
          <a:endParaRPr lang="es-ES"/>
        </a:p>
      </dgm:t>
    </dgm:pt>
    <dgm:pt modelId="{26779AAA-FB78-40C5-A411-2374AB7D5A4A}" type="pres">
      <dgm:prSet presAssocID="{D5D21860-971E-4C85-B3EE-40960F843F82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2C2ABC-CE56-41D6-B03A-D35912848E95}" type="pres">
      <dgm:prSet presAssocID="{D5D21860-971E-4C85-B3EE-40960F843F82}" presName="comp2" presStyleCnt="0"/>
      <dgm:spPr/>
    </dgm:pt>
    <dgm:pt modelId="{D37E7EEC-3880-459F-8E28-86862D8C002E}" type="pres">
      <dgm:prSet presAssocID="{D5D21860-971E-4C85-B3EE-40960F843F82}" presName="circle2" presStyleLbl="node1" presStyleIdx="1" presStyleCnt="4"/>
      <dgm:spPr/>
      <dgm:t>
        <a:bodyPr/>
        <a:lstStyle/>
        <a:p>
          <a:endParaRPr lang="es-ES"/>
        </a:p>
      </dgm:t>
    </dgm:pt>
    <dgm:pt modelId="{A487BACE-6256-4348-BA78-497DCC1F2D73}" type="pres">
      <dgm:prSet presAssocID="{D5D21860-971E-4C85-B3EE-40960F843F82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64E97A-0D06-479E-88BA-A95702427F6C}" type="pres">
      <dgm:prSet presAssocID="{D5D21860-971E-4C85-B3EE-40960F843F82}" presName="comp3" presStyleCnt="0"/>
      <dgm:spPr/>
    </dgm:pt>
    <dgm:pt modelId="{89C34E55-A4A9-4A2C-9800-4A3E850A4A38}" type="pres">
      <dgm:prSet presAssocID="{D5D21860-971E-4C85-B3EE-40960F843F82}" presName="circle3" presStyleLbl="node1" presStyleIdx="2" presStyleCnt="4"/>
      <dgm:spPr/>
      <dgm:t>
        <a:bodyPr/>
        <a:lstStyle/>
        <a:p>
          <a:endParaRPr lang="es-ES"/>
        </a:p>
      </dgm:t>
    </dgm:pt>
    <dgm:pt modelId="{3DC12310-99C4-4E32-958F-B1F5FE635AA6}" type="pres">
      <dgm:prSet presAssocID="{D5D21860-971E-4C85-B3EE-40960F843F82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964061-7DCB-4600-95F2-2CD069C10126}" type="pres">
      <dgm:prSet presAssocID="{D5D21860-971E-4C85-B3EE-40960F843F82}" presName="comp4" presStyleCnt="0"/>
      <dgm:spPr/>
    </dgm:pt>
    <dgm:pt modelId="{0D12E234-EE65-490F-B221-FFB743CFCD1D}" type="pres">
      <dgm:prSet presAssocID="{D5D21860-971E-4C85-B3EE-40960F843F82}" presName="circle4" presStyleLbl="node1" presStyleIdx="3" presStyleCnt="4"/>
      <dgm:spPr/>
      <dgm:t>
        <a:bodyPr/>
        <a:lstStyle/>
        <a:p>
          <a:endParaRPr lang="es-ES"/>
        </a:p>
      </dgm:t>
    </dgm:pt>
    <dgm:pt modelId="{A514C576-50B7-40A4-8AB6-070B03ED090B}" type="pres">
      <dgm:prSet presAssocID="{D5D21860-971E-4C85-B3EE-40960F843F82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A53507B-00D3-4728-858F-F4B93621C918}" type="presOf" srcId="{850FC10B-4D9C-4E42-9C75-E2A6E071C7D8}" destId="{89C34E55-A4A9-4A2C-9800-4A3E850A4A38}" srcOrd="0" destOrd="0" presId="urn:microsoft.com/office/officeart/2005/8/layout/venn2"/>
    <dgm:cxn modelId="{0D172560-F69A-4B9E-BE74-C66420390EFB}" srcId="{D5D21860-971E-4C85-B3EE-40960F843F82}" destId="{DA0D3BE6-EC33-4D98-926F-87C63442B329}" srcOrd="3" destOrd="0" parTransId="{7173CDF6-D9DD-4CA5-9131-031D11D0C4A9}" sibTransId="{30A777F1-5B42-4AAE-9A6B-E454CC99F235}"/>
    <dgm:cxn modelId="{AB50378B-77BD-4EA3-AC34-7A3D7E962565}" srcId="{D5D21860-971E-4C85-B3EE-40960F843F82}" destId="{75FAC1FA-0429-492D-84A3-5BE5C161FDE3}" srcOrd="1" destOrd="0" parTransId="{A4703A40-CB4E-471B-9603-0FCDA7A17D6A}" sibTransId="{85629007-2AC4-4D96-ABE9-84E5E780F1D5}"/>
    <dgm:cxn modelId="{8DD909D5-14DC-4D3F-A3C5-336721675F79}" type="presOf" srcId="{75FAC1FA-0429-492D-84A3-5BE5C161FDE3}" destId="{D37E7EEC-3880-459F-8E28-86862D8C002E}" srcOrd="0" destOrd="0" presId="urn:microsoft.com/office/officeart/2005/8/layout/venn2"/>
    <dgm:cxn modelId="{F8FE5B35-505F-42D8-BE0E-8473BD8D2AB8}" type="presOf" srcId="{850FC10B-4D9C-4E42-9C75-E2A6E071C7D8}" destId="{3DC12310-99C4-4E32-958F-B1F5FE635AA6}" srcOrd="1" destOrd="0" presId="urn:microsoft.com/office/officeart/2005/8/layout/venn2"/>
    <dgm:cxn modelId="{E79D348E-5770-4BC3-B2D8-E08D36B18533}" type="presOf" srcId="{DA0D3BE6-EC33-4D98-926F-87C63442B329}" destId="{0D12E234-EE65-490F-B221-FFB743CFCD1D}" srcOrd="0" destOrd="0" presId="urn:microsoft.com/office/officeart/2005/8/layout/venn2"/>
    <dgm:cxn modelId="{2FB0E5F2-9510-4DDD-BA25-82E999D62824}" type="presOf" srcId="{D5D21860-971E-4C85-B3EE-40960F843F82}" destId="{7CC4A028-1591-4AF7-8851-177C85273E71}" srcOrd="0" destOrd="0" presId="urn:microsoft.com/office/officeart/2005/8/layout/venn2"/>
    <dgm:cxn modelId="{3D7D60A6-0D66-44A0-8E9E-CDD3ADE2A144}" type="presOf" srcId="{DA0D3BE6-EC33-4D98-926F-87C63442B329}" destId="{A514C576-50B7-40A4-8AB6-070B03ED090B}" srcOrd="1" destOrd="0" presId="urn:microsoft.com/office/officeart/2005/8/layout/venn2"/>
    <dgm:cxn modelId="{7E04C3FB-5DC0-42A8-B446-2AA55B081AE3}" type="presOf" srcId="{75FAC1FA-0429-492D-84A3-5BE5C161FDE3}" destId="{A487BACE-6256-4348-BA78-497DCC1F2D73}" srcOrd="1" destOrd="0" presId="urn:microsoft.com/office/officeart/2005/8/layout/venn2"/>
    <dgm:cxn modelId="{65D65092-FC04-4E82-87AE-DD2DFAA81BB7}" srcId="{D5D21860-971E-4C85-B3EE-40960F843F82}" destId="{850FC10B-4D9C-4E42-9C75-E2A6E071C7D8}" srcOrd="2" destOrd="0" parTransId="{DF7A32CC-150A-42FE-9B08-D85687A4F6A1}" sibTransId="{3DDBFBFE-D135-4F0B-8372-CFE4A4878626}"/>
    <dgm:cxn modelId="{B26F92BF-CFD8-4455-9117-9CEED509A375}" srcId="{D5D21860-971E-4C85-B3EE-40960F843F82}" destId="{7E545C17-FFB6-4B7C-AC2C-24DA0D3FD18E}" srcOrd="0" destOrd="0" parTransId="{7B6D1963-8AAC-458B-AEFF-7CF59C80CE20}" sibTransId="{F76651B0-2CAD-405B-9709-AC62DACD68AF}"/>
    <dgm:cxn modelId="{830C5938-8FB0-4A4F-BB8A-3503CB9F53B5}" type="presOf" srcId="{7E545C17-FFB6-4B7C-AC2C-24DA0D3FD18E}" destId="{26779AAA-FB78-40C5-A411-2374AB7D5A4A}" srcOrd="1" destOrd="0" presId="urn:microsoft.com/office/officeart/2005/8/layout/venn2"/>
    <dgm:cxn modelId="{298D8241-9598-4593-BECB-0341D961EC62}" type="presOf" srcId="{7E545C17-FFB6-4B7C-AC2C-24DA0D3FD18E}" destId="{91223B93-5EF7-4932-A315-7895B7E88421}" srcOrd="0" destOrd="0" presId="urn:microsoft.com/office/officeart/2005/8/layout/venn2"/>
    <dgm:cxn modelId="{62D50485-BAD6-4752-8BDD-43AE65445FC3}" type="presParOf" srcId="{7CC4A028-1591-4AF7-8851-177C85273E71}" destId="{151B1E82-4586-45A8-812A-3014FA83B538}" srcOrd="0" destOrd="0" presId="urn:microsoft.com/office/officeart/2005/8/layout/venn2"/>
    <dgm:cxn modelId="{5D6EE88B-0727-4A04-8630-4F99603B2CB7}" type="presParOf" srcId="{151B1E82-4586-45A8-812A-3014FA83B538}" destId="{91223B93-5EF7-4932-A315-7895B7E88421}" srcOrd="0" destOrd="0" presId="urn:microsoft.com/office/officeart/2005/8/layout/venn2"/>
    <dgm:cxn modelId="{D60D508D-10A6-4182-A294-4F8E804090D3}" type="presParOf" srcId="{151B1E82-4586-45A8-812A-3014FA83B538}" destId="{26779AAA-FB78-40C5-A411-2374AB7D5A4A}" srcOrd="1" destOrd="0" presId="urn:microsoft.com/office/officeart/2005/8/layout/venn2"/>
    <dgm:cxn modelId="{8215D439-1B99-4DD4-887A-AE9C4F457602}" type="presParOf" srcId="{7CC4A028-1591-4AF7-8851-177C85273E71}" destId="{EB2C2ABC-CE56-41D6-B03A-D35912848E95}" srcOrd="1" destOrd="0" presId="urn:microsoft.com/office/officeart/2005/8/layout/venn2"/>
    <dgm:cxn modelId="{5DD34F75-0DB0-4638-9490-D5469AA36258}" type="presParOf" srcId="{EB2C2ABC-CE56-41D6-B03A-D35912848E95}" destId="{D37E7EEC-3880-459F-8E28-86862D8C002E}" srcOrd="0" destOrd="0" presId="urn:microsoft.com/office/officeart/2005/8/layout/venn2"/>
    <dgm:cxn modelId="{E132D1C3-1A81-4B10-AA88-BB8085239A14}" type="presParOf" srcId="{EB2C2ABC-CE56-41D6-B03A-D35912848E95}" destId="{A487BACE-6256-4348-BA78-497DCC1F2D73}" srcOrd="1" destOrd="0" presId="urn:microsoft.com/office/officeart/2005/8/layout/venn2"/>
    <dgm:cxn modelId="{CDE6ACF3-D775-455B-9022-78A4923A0C4C}" type="presParOf" srcId="{7CC4A028-1591-4AF7-8851-177C85273E71}" destId="{8264E97A-0D06-479E-88BA-A95702427F6C}" srcOrd="2" destOrd="0" presId="urn:microsoft.com/office/officeart/2005/8/layout/venn2"/>
    <dgm:cxn modelId="{FD303C62-BE6B-452A-B5D0-E2F7AC192465}" type="presParOf" srcId="{8264E97A-0D06-479E-88BA-A95702427F6C}" destId="{89C34E55-A4A9-4A2C-9800-4A3E850A4A38}" srcOrd="0" destOrd="0" presId="urn:microsoft.com/office/officeart/2005/8/layout/venn2"/>
    <dgm:cxn modelId="{A7FE8F60-FE1D-4988-BB22-223A635C8FD7}" type="presParOf" srcId="{8264E97A-0D06-479E-88BA-A95702427F6C}" destId="{3DC12310-99C4-4E32-958F-B1F5FE635AA6}" srcOrd="1" destOrd="0" presId="urn:microsoft.com/office/officeart/2005/8/layout/venn2"/>
    <dgm:cxn modelId="{E4B2BAA2-A07C-46A9-B1D8-D3F3B1981F99}" type="presParOf" srcId="{7CC4A028-1591-4AF7-8851-177C85273E71}" destId="{D3964061-7DCB-4600-95F2-2CD069C10126}" srcOrd="3" destOrd="0" presId="urn:microsoft.com/office/officeart/2005/8/layout/venn2"/>
    <dgm:cxn modelId="{C71B96CB-53D2-4137-85A0-73D02F734292}" type="presParOf" srcId="{D3964061-7DCB-4600-95F2-2CD069C10126}" destId="{0D12E234-EE65-490F-B221-FFB743CFCD1D}" srcOrd="0" destOrd="0" presId="urn:microsoft.com/office/officeart/2005/8/layout/venn2"/>
    <dgm:cxn modelId="{75786355-0A57-4894-A297-5E4B4DF3F214}" type="presParOf" srcId="{D3964061-7DCB-4600-95F2-2CD069C10126}" destId="{A514C576-50B7-40A4-8AB6-070B03ED090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23B93-5EF7-4932-A315-7895B7E88421}">
      <dsp:nvSpPr>
        <dsp:cNvPr id="0" name=""/>
        <dsp:cNvSpPr/>
      </dsp:nvSpPr>
      <dsp:spPr>
        <a:xfrm>
          <a:off x="1310565" y="0"/>
          <a:ext cx="5421354" cy="5421354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Calculo Biomasa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/>
        </a:p>
      </dsp:txBody>
      <dsp:txXfrm>
        <a:off x="3263337" y="271067"/>
        <a:ext cx="1515810" cy="813203"/>
      </dsp:txXfrm>
    </dsp:sp>
    <dsp:sp modelId="{D37E7EEC-3880-459F-8E28-86862D8C002E}">
      <dsp:nvSpPr>
        <dsp:cNvPr id="0" name=""/>
        <dsp:cNvSpPr/>
      </dsp:nvSpPr>
      <dsp:spPr>
        <a:xfrm>
          <a:off x="1895529" y="1084270"/>
          <a:ext cx="4337083" cy="433708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Alimentación</a:t>
          </a:r>
          <a:endParaRPr lang="es-ES" sz="1800" b="1" kern="1200" dirty="0"/>
        </a:p>
      </dsp:txBody>
      <dsp:txXfrm>
        <a:off x="3306166" y="1344495"/>
        <a:ext cx="1515810" cy="780674"/>
      </dsp:txXfrm>
    </dsp:sp>
    <dsp:sp modelId="{89C34E55-A4A9-4A2C-9800-4A3E850A4A38}">
      <dsp:nvSpPr>
        <dsp:cNvPr id="0" name=""/>
        <dsp:cNvSpPr/>
      </dsp:nvSpPr>
      <dsp:spPr>
        <a:xfrm>
          <a:off x="2437665" y="2168541"/>
          <a:ext cx="3252812" cy="3252812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Control Parámetros F/Q </a:t>
          </a:r>
          <a:endParaRPr lang="es-ES" sz="1600" b="1" kern="1200" dirty="0"/>
        </a:p>
      </dsp:txBody>
      <dsp:txXfrm>
        <a:off x="3306166" y="2412502"/>
        <a:ext cx="1515810" cy="731882"/>
      </dsp:txXfrm>
    </dsp:sp>
    <dsp:sp modelId="{0D12E234-EE65-490F-B221-FFB743CFCD1D}">
      <dsp:nvSpPr>
        <dsp:cNvPr id="0" name=""/>
        <dsp:cNvSpPr/>
      </dsp:nvSpPr>
      <dsp:spPr>
        <a:xfrm>
          <a:off x="2979800" y="3252812"/>
          <a:ext cx="2168541" cy="2168541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Gestión proceso productivo</a:t>
          </a:r>
          <a:endParaRPr lang="es-ES" sz="1900" kern="1200" dirty="0"/>
        </a:p>
      </dsp:txBody>
      <dsp:txXfrm>
        <a:off x="3297376" y="3794947"/>
        <a:ext cx="1533390" cy="1084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171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461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268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8514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7304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04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75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98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60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16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95A2F-2A87-41F2-87C7-054950E658F2}" type="datetimeFigureOut">
              <a:rPr lang="es-ES" smtClean="0"/>
              <a:t>17/05/2018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9D371-68EE-4D1D-9C09-DAF660A04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44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s-ES" sz="2800" b="1" dirty="0" smtClean="0">
                <a:solidFill>
                  <a:srgbClr val="0070C0"/>
                </a:solidFill>
              </a:rPr>
              <a:t>Automatización en Acuicultura. Presente y desafíos.</a:t>
            </a:r>
          </a:p>
          <a:p>
            <a:pPr algn="r"/>
            <a:r>
              <a:rPr lang="es-ES" sz="1800" b="1" dirty="0" smtClean="0"/>
              <a:t>Juan Manuel García de Lomas Mier</a:t>
            </a:r>
          </a:p>
          <a:p>
            <a:pPr algn="r"/>
            <a:r>
              <a:rPr lang="es-ES" sz="1800" b="1" dirty="0" smtClean="0"/>
              <a:t>Director gerente CTAQUA</a:t>
            </a:r>
            <a:endParaRPr lang="es-ES" sz="18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980" y="648222"/>
            <a:ext cx="9826941" cy="208574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197609" y="5412510"/>
            <a:ext cx="4470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2800" b="1" dirty="0" smtClean="0">
                <a:solidFill>
                  <a:srgbClr val="0070C0"/>
                </a:solidFill>
              </a:rPr>
              <a:t>Madrid. 18 de Mayo de 2018</a:t>
            </a:r>
            <a:endParaRPr lang="es-E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10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686707" y="1490958"/>
            <a:ext cx="260680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Conclusiones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990109" y="2414288"/>
            <a:ext cx="642836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2400" b="1" dirty="0" smtClean="0"/>
              <a:t>Gran potencial de desarrollo.</a:t>
            </a:r>
          </a:p>
          <a:p>
            <a:pPr marL="285750" indent="-285750">
              <a:buFontTx/>
              <a:buChar char="-"/>
            </a:pPr>
            <a:r>
              <a:rPr lang="es-ES" sz="2400" b="1" dirty="0" smtClean="0"/>
              <a:t>Cambio radical en los procesos y las tareas.</a:t>
            </a:r>
          </a:p>
          <a:p>
            <a:pPr marL="285750" indent="-285750">
              <a:buFontTx/>
              <a:buChar char="-"/>
            </a:pPr>
            <a:r>
              <a:rPr lang="es-ES" sz="2400" b="1" dirty="0" smtClean="0"/>
              <a:t>Necesidad de formación especializada.</a:t>
            </a:r>
          </a:p>
          <a:p>
            <a:pPr marL="285750" indent="-285750">
              <a:buFontTx/>
              <a:buChar char="-"/>
            </a:pPr>
            <a:r>
              <a:rPr lang="es-ES" sz="2400" b="1" dirty="0" smtClean="0"/>
              <a:t>Vías de desarrollo:</a:t>
            </a:r>
          </a:p>
          <a:p>
            <a:r>
              <a:rPr lang="es-ES" sz="2400" b="1" dirty="0" smtClean="0"/>
              <a:t>	- Independencia del entorno: Ras.</a:t>
            </a:r>
          </a:p>
          <a:p>
            <a:r>
              <a:rPr lang="es-ES" sz="2400" b="1" dirty="0"/>
              <a:t>	</a:t>
            </a:r>
            <a:r>
              <a:rPr lang="es-ES" sz="2400" b="1" dirty="0" smtClean="0"/>
              <a:t>- Ingeniería aplicada.</a:t>
            </a:r>
          </a:p>
          <a:p>
            <a:r>
              <a:rPr lang="es-ES" sz="2400" b="1" dirty="0"/>
              <a:t>	</a:t>
            </a:r>
            <a:r>
              <a:rPr lang="es-ES" sz="2400" b="1" dirty="0" smtClean="0"/>
              <a:t>- Especies o subespecies menos sensibles.</a:t>
            </a:r>
          </a:p>
          <a:p>
            <a:r>
              <a:rPr lang="es-ES" sz="2400" b="1" dirty="0"/>
              <a:t>	</a:t>
            </a:r>
            <a:r>
              <a:rPr lang="es-ES" sz="2400" b="1" dirty="0" smtClean="0"/>
              <a:t>- Trabajo en tiempo real…………</a:t>
            </a:r>
          </a:p>
          <a:p>
            <a:r>
              <a:rPr lang="es-ES" sz="2400" b="1" dirty="0" smtClean="0"/>
              <a:t>El Reto es:</a:t>
            </a:r>
            <a:endParaRPr lang="es-ES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4625167" y="5830608"/>
            <a:ext cx="4604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Competitividad</a:t>
            </a:r>
            <a:endParaRPr lang="es-E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101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773382" y="1630151"/>
            <a:ext cx="9144000" cy="4380345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Esquema de la presentación: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 de automatización.</a:t>
            </a:r>
            <a:endParaRPr lang="es-ES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r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Ventajas e inconvenientes de la </a:t>
            </a: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automatización.</a:t>
            </a:r>
            <a:endParaRPr lang="es-ES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  <a:spcAft>
                <a:spcPts val="0"/>
              </a:spcAft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Factores condicionantes de la automatización en Acuicultura.</a:t>
            </a:r>
          </a:p>
          <a:p>
            <a:pPr algn="r"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Prioridades de automatización en el sector.</a:t>
            </a:r>
            <a:endParaRPr lang="es-ES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  <a:spcAft>
                <a:spcPts val="0"/>
              </a:spcAft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Conclusiones.</a:t>
            </a:r>
            <a:endParaRPr lang="es-ES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2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605722" y="2712720"/>
            <a:ext cx="86766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La </a:t>
            </a:r>
            <a:r>
              <a:rPr lang="es-ES" b="1" dirty="0"/>
              <a:t>automatización</a:t>
            </a:r>
            <a:r>
              <a:rPr lang="es-ES" dirty="0"/>
              <a:t> es un sistema donde se trasfieren tareas de producción, realizadas habitualmente por operadores humanos a un conjunto de elementos tecnológicos.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La </a:t>
            </a:r>
            <a:r>
              <a:rPr lang="es-ES" b="1" dirty="0"/>
              <a:t>automatización</a:t>
            </a:r>
            <a:r>
              <a:rPr lang="es-ES" dirty="0"/>
              <a:t> </a:t>
            </a:r>
            <a:r>
              <a:rPr lang="es-ES" b="1" dirty="0"/>
              <a:t>industrial</a:t>
            </a:r>
            <a:r>
              <a:rPr lang="es-ES" dirty="0"/>
              <a:t> es la utilización de sistemas de control, tales como computadoras o robots, y de tecnologías de la información, para el manejo de procesos y maquinarias en una </a:t>
            </a:r>
            <a:r>
              <a:rPr lang="es-ES" b="1" dirty="0"/>
              <a:t>industria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Este concepto </a:t>
            </a:r>
            <a:r>
              <a:rPr lang="es-ES" dirty="0" smtClean="0"/>
              <a:t>incluye </a:t>
            </a:r>
            <a:r>
              <a:rPr lang="es-ES" dirty="0"/>
              <a:t>los sensores, los transmisores de campo, los sistemas de </a:t>
            </a:r>
            <a:r>
              <a:rPr lang="es-ES" dirty="0" smtClean="0"/>
              <a:t>control </a:t>
            </a:r>
            <a:r>
              <a:rPr lang="es-ES" dirty="0"/>
              <a:t>y supervisión, los sistemas de transmisión y recolección de datos y las aplicaciones de software en tiempo real para supervisar y controlar las operaciones de plantas o procesos industriales.</a:t>
            </a:r>
          </a:p>
          <a:p>
            <a:pPr algn="just"/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2641600" y="1924012"/>
            <a:ext cx="339067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 de automatización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Elipse 11"/>
          <p:cNvSpPr/>
          <p:nvPr/>
        </p:nvSpPr>
        <p:spPr>
          <a:xfrm>
            <a:off x="5171440" y="4704080"/>
            <a:ext cx="944880" cy="28448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/>
          <p:cNvSpPr/>
          <p:nvPr/>
        </p:nvSpPr>
        <p:spPr>
          <a:xfrm>
            <a:off x="6342365" y="4663440"/>
            <a:ext cx="2413318" cy="365760"/>
          </a:xfrm>
          <a:prstGeom prst="ellipse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/>
          <p:cNvSpPr/>
          <p:nvPr/>
        </p:nvSpPr>
        <p:spPr>
          <a:xfrm>
            <a:off x="9072879" y="4663440"/>
            <a:ext cx="2113281" cy="365760"/>
          </a:xfrm>
          <a:prstGeom prst="ellipse">
            <a:avLst/>
          </a:prstGeom>
          <a:noFill/>
          <a:ln w="349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/>
          <p:cNvSpPr/>
          <p:nvPr/>
        </p:nvSpPr>
        <p:spPr>
          <a:xfrm>
            <a:off x="4227931" y="4869060"/>
            <a:ext cx="4844948" cy="434460"/>
          </a:xfrm>
          <a:prstGeom prst="ellipse">
            <a:avLst/>
          </a:prstGeom>
          <a:noFill/>
          <a:ln w="349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/>
          <p:cNvSpPr/>
          <p:nvPr/>
        </p:nvSpPr>
        <p:spPr>
          <a:xfrm>
            <a:off x="3703002" y="5194180"/>
            <a:ext cx="1387158" cy="393820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516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641600" y="2712720"/>
            <a:ext cx="86766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Es especialmente importante, a la hora de estudiar la automatización del proceso, considerar no solo aspectos técnicos, sino también económicos</a:t>
            </a:r>
            <a:r>
              <a:rPr lang="es-ES" dirty="0" smtClean="0"/>
              <a:t>, culturales, </a:t>
            </a:r>
            <a:r>
              <a:rPr lang="es-ES" dirty="0"/>
              <a:t>sociales, etc. Unos factores influyen impulsando este proceso y otros frenándolo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Lo que si </a:t>
            </a:r>
            <a:r>
              <a:rPr lang="es-ES" dirty="0" smtClean="0"/>
              <a:t>coinciden todos </a:t>
            </a:r>
            <a:r>
              <a:rPr lang="es-ES" dirty="0"/>
              <a:t>los estudios es en afirmar que la automatización de los procesos productivos contribuyen a mejorar la competitividad y la rentabilidad de la actividad, independientemente del sector productivo que se trate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2641600" y="1924012"/>
            <a:ext cx="339067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 de automatización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Imagen 6" descr="tehne-carmen - Mateo-Adrian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0" y="4954790"/>
            <a:ext cx="2367280" cy="1456479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6278880" y="5863882"/>
            <a:ext cx="782321" cy="502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/>
              <a:t>Ventajas</a:t>
            </a:r>
            <a:endParaRPr lang="es-ES" sz="800" dirty="0"/>
          </a:p>
        </p:txBody>
      </p:sp>
      <p:cxnSp>
        <p:nvCxnSpPr>
          <p:cNvPr id="3" name="Conector recto 2"/>
          <p:cNvCxnSpPr/>
          <p:nvPr/>
        </p:nvCxnSpPr>
        <p:spPr>
          <a:xfrm>
            <a:off x="4572000" y="3322320"/>
            <a:ext cx="1706880" cy="1016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7701280" y="3312160"/>
            <a:ext cx="1127760" cy="10160"/>
          </a:xfrm>
          <a:prstGeom prst="line">
            <a:avLst/>
          </a:prstGeom>
          <a:ln w="635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V="1">
            <a:off x="8961120" y="3322320"/>
            <a:ext cx="894080" cy="1016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10002520" y="3322320"/>
            <a:ext cx="756920" cy="10160"/>
          </a:xfrm>
          <a:prstGeom prst="line">
            <a:avLst/>
          </a:prstGeom>
          <a:ln w="635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33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392197" y="3538686"/>
            <a:ext cx="2804870" cy="230524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ersonal especializado</a:t>
            </a:r>
            <a:endParaRPr lang="es-ES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Altas inversiones </a:t>
            </a:r>
            <a:endParaRPr lang="es-ES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omplejidad tecnológica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Obsolescencia (reinversión)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Baja flexibilidad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………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6177280" y="11785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6993705" y="2667348"/>
            <a:ext cx="4531240" cy="36994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Eficiencia en el aprovechamiento de </a:t>
            </a:r>
            <a:r>
              <a:rPr lang="es-ES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recursos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Mejora de calidad del </a:t>
            </a:r>
            <a:r>
              <a:rPr lang="es-ES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producto y del trabajo</a:t>
            </a:r>
            <a:endParaRPr lang="es-ES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Regularidad </a:t>
            </a: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en los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procesos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Independencia de factores humanos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Reducción de tiempos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Mayor </a:t>
            </a: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control del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proceso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Reducción de costes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Eliminación de trabajos pesados y penosos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……..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2641600" y="1924012"/>
            <a:ext cx="545540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Ventajas e inconvenientes de la automatización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5241332" y="4133199"/>
            <a:ext cx="1708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VERSUS</a:t>
            </a:r>
            <a:endParaRPr lang="es-E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3097747" y="3027547"/>
            <a:ext cx="117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NEGATIVO</a:t>
            </a:r>
            <a:endParaRPr lang="es-ES" b="1" dirty="0"/>
          </a:p>
        </p:txBody>
      </p:sp>
      <p:sp>
        <p:nvSpPr>
          <p:cNvPr id="17" name="CuadroTexto 16"/>
          <p:cNvSpPr txBox="1"/>
          <p:nvPr/>
        </p:nvSpPr>
        <p:spPr>
          <a:xfrm>
            <a:off x="8370874" y="2248873"/>
            <a:ext cx="109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POSITIVO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531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641600" y="1924012"/>
            <a:ext cx="545540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Ventajas e inconvenientes de la automatización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641600" y="2976880"/>
            <a:ext cx="870462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rgbClr val="0070C0"/>
                </a:solidFill>
              </a:rPr>
              <a:t>Análisis de decisión (compleja y dependiente de varios factores):</a:t>
            </a:r>
          </a:p>
          <a:p>
            <a:endParaRPr lang="es-ES" sz="2400" b="1" dirty="0" smtClean="0">
              <a:solidFill>
                <a:srgbClr val="0070C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s-ES" sz="2400" b="1" dirty="0"/>
              <a:t>E</a:t>
            </a:r>
            <a:r>
              <a:rPr lang="es-ES" sz="2400" b="1" dirty="0" smtClean="0"/>
              <a:t>valuación individual.</a:t>
            </a:r>
          </a:p>
          <a:p>
            <a:pPr marL="742950" lvl="1" indent="-285750">
              <a:buFontTx/>
              <a:buChar char="-"/>
            </a:pPr>
            <a:r>
              <a:rPr lang="es-ES" sz="2400" b="1" dirty="0" smtClean="0"/>
              <a:t>Costes y beneficios. ROI.</a:t>
            </a:r>
          </a:p>
          <a:p>
            <a:pPr marL="742950" lvl="1" indent="-285750">
              <a:buFontTx/>
              <a:buChar char="-"/>
            </a:pPr>
            <a:r>
              <a:rPr lang="es-ES" sz="2400" b="1" dirty="0" smtClean="0"/>
              <a:t>Volúmenes de producción y estacionalidades. </a:t>
            </a:r>
          </a:p>
          <a:p>
            <a:pPr marL="742950" lvl="1" indent="-285750">
              <a:buFontTx/>
              <a:buChar char="-"/>
            </a:pPr>
            <a:r>
              <a:rPr lang="es-ES" sz="2400" b="1" dirty="0" smtClean="0"/>
              <a:t>Complejidad de la implementación.</a:t>
            </a:r>
          </a:p>
          <a:p>
            <a:pPr marL="742950" lvl="1" indent="-285750">
              <a:buFontTx/>
              <a:buChar char="-"/>
            </a:pPr>
            <a:r>
              <a:rPr lang="es-ES" sz="2400" b="1" dirty="0" smtClean="0"/>
              <a:t>otros</a:t>
            </a:r>
          </a:p>
          <a:p>
            <a:pPr marL="742950" lvl="1" indent="-285750">
              <a:buFontTx/>
              <a:buChar char="-"/>
            </a:pPr>
            <a:endParaRPr lang="es-ES" sz="2400" b="1" dirty="0" smtClean="0"/>
          </a:p>
          <a:p>
            <a:endParaRPr lang="es-ES" sz="2400" b="1" dirty="0" smtClean="0"/>
          </a:p>
          <a:p>
            <a:r>
              <a:rPr lang="es-ES" sz="2400" b="1" dirty="0" smtClean="0">
                <a:solidFill>
                  <a:srgbClr val="0070C0"/>
                </a:solidFill>
              </a:rPr>
              <a:t>En cualquier caso no tiene que ser un………. TODO o NADA.</a:t>
            </a:r>
            <a:endParaRPr lang="es-E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7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641600" y="1924012"/>
            <a:ext cx="9282602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Factores que condicionan la automatización en acuicultura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641600" y="2743941"/>
            <a:ext cx="3647440" cy="370024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Entorno					</a:t>
            </a:r>
          </a:p>
          <a:p>
            <a:pPr marL="285750" lvl="0" indent="-285750">
              <a:lnSpc>
                <a:spcPct val="107000"/>
              </a:lnSpc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Poco o nulo control de las variables.</a:t>
            </a:r>
          </a:p>
          <a:p>
            <a:pPr marL="285750" lvl="0" indent="-285750">
              <a:lnSpc>
                <a:spcPct val="107000"/>
              </a:lnSpc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Dependencia directa de parámetros cambiantes.</a:t>
            </a:r>
          </a:p>
          <a:p>
            <a:pPr marL="285750" lvl="0" indent="-285750">
              <a:lnSpc>
                <a:spcPct val="107000"/>
              </a:lnSpc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Afectación de acciones externas.</a:t>
            </a:r>
          </a:p>
          <a:p>
            <a:pPr marL="285750" lvl="0" indent="-285750">
              <a:lnSpc>
                <a:spcPct val="107000"/>
              </a:lnSpc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Compleja titularidad del mismo</a:t>
            </a:r>
          </a:p>
          <a:p>
            <a:pPr marL="285750" lvl="0" indent="-285750">
              <a:lnSpc>
                <a:spcPct val="107000"/>
              </a:lnSpc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…….	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7282901" y="3113599"/>
            <a:ext cx="4412170" cy="3139321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Producto:</a:t>
            </a:r>
          </a:p>
          <a:p>
            <a:endParaRPr lang="es-ES" sz="2000" b="1" dirty="0" smtClean="0">
              <a:solidFill>
                <a:schemeClr val="bg1"/>
              </a:solidFill>
            </a:endParaRPr>
          </a:p>
          <a:p>
            <a:r>
              <a:rPr lang="es-ES" sz="2000" b="1" dirty="0" smtClean="0">
                <a:solidFill>
                  <a:schemeClr val="bg1"/>
                </a:solidFill>
              </a:rPr>
              <a:t>Individuos vivos: </a:t>
            </a:r>
          </a:p>
          <a:p>
            <a:pPr marL="285750" indent="-285750"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</a:rPr>
              <a:t>Patologías,</a:t>
            </a:r>
          </a:p>
          <a:p>
            <a:pPr marL="285750" indent="-285750"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</a:rPr>
              <a:t>estrés, </a:t>
            </a:r>
          </a:p>
          <a:p>
            <a:pPr marL="285750" indent="-285750"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</a:rPr>
              <a:t>capacidad de crecimiento individual, </a:t>
            </a:r>
          </a:p>
          <a:p>
            <a:pPr marL="285750" indent="-285750"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</a:rPr>
              <a:t>competencia,….. 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Dependencia externa:</a:t>
            </a:r>
          </a:p>
          <a:p>
            <a:pPr marL="285750" indent="-285750">
              <a:buFontTx/>
              <a:buChar char="-"/>
            </a:pPr>
            <a:r>
              <a:rPr lang="es-ES" sz="2000" b="1" dirty="0" smtClean="0">
                <a:solidFill>
                  <a:schemeClr val="bg1"/>
                </a:solidFill>
              </a:rPr>
              <a:t>Poiquilotermos,…..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642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225963" y="712956"/>
            <a:ext cx="4878259" cy="373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Prioridades de automatización en el sector</a:t>
            </a:r>
            <a:endParaRPr lang="es-ES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66439873"/>
              </p:ext>
            </p:extLst>
          </p:nvPr>
        </p:nvGraphicFramePr>
        <p:xfrm>
          <a:off x="2826183" y="1357746"/>
          <a:ext cx="8128143" cy="542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23516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018" cy="6858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47768" y="4934711"/>
            <a:ext cx="2828992" cy="6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874" y="336021"/>
            <a:ext cx="3553328" cy="75387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641600" y="2712720"/>
            <a:ext cx="86766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S</a:t>
            </a:r>
            <a:r>
              <a:rPr lang="es-ES" dirty="0" smtClean="0"/>
              <a:t>e </a:t>
            </a:r>
            <a:r>
              <a:rPr lang="es-ES" dirty="0"/>
              <a:t>trataría de la incorporación de estos sistemas autómatas a las principales labores de producción</a:t>
            </a:r>
            <a:r>
              <a:rPr lang="es-ES" dirty="0" smtClean="0"/>
              <a:t>: 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Muestreos y estimación Biomasa real……. </a:t>
            </a:r>
            <a:r>
              <a:rPr lang="es-ES" dirty="0" smtClean="0">
                <a:solidFill>
                  <a:srgbClr val="FF0000"/>
                </a:solidFill>
              </a:rPr>
              <a:t>Sin desarrollar</a:t>
            </a:r>
            <a:r>
              <a:rPr lang="es-ES" dirty="0" smtClean="0"/>
              <a:t>.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Alimentación</a:t>
            </a:r>
            <a:r>
              <a:rPr lang="es-ES" dirty="0"/>
              <a:t>, </a:t>
            </a:r>
            <a:endParaRPr lang="es-ES" dirty="0" smtClean="0"/>
          </a:p>
          <a:p>
            <a:pPr marL="285750" indent="-285750" algn="just">
              <a:buFontTx/>
              <a:buChar char="-"/>
            </a:pPr>
            <a:r>
              <a:rPr lang="es-ES" dirty="0" smtClean="0"/>
              <a:t>control </a:t>
            </a:r>
            <a:r>
              <a:rPr lang="es-ES" dirty="0"/>
              <a:t>de parámetros físico/químicos</a:t>
            </a:r>
            <a:r>
              <a:rPr lang="es-ES" dirty="0" smtClean="0"/>
              <a:t>,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gestión </a:t>
            </a:r>
            <a:r>
              <a:rPr lang="es-ES" dirty="0"/>
              <a:t>de la </a:t>
            </a:r>
            <a:r>
              <a:rPr lang="es-ES" dirty="0" smtClean="0"/>
              <a:t>información,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Otros (seguridad y vigilancia, comercialización, logística,..)       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Según sistemas de producción cobran mayor importancia.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Existe </a:t>
            </a:r>
            <a:r>
              <a:rPr lang="es-ES" dirty="0"/>
              <a:t>una relación directa entre el grado de intensificación del sistema de producción y el nivel de automatización posible.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641600" y="1924012"/>
            <a:ext cx="4929619" cy="373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Prioridades de automatización en el sector.</a:t>
            </a:r>
            <a:endParaRPr lang="es-ES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errar llave 1"/>
          <p:cNvSpPr/>
          <p:nvPr/>
        </p:nvSpPr>
        <p:spPr>
          <a:xfrm>
            <a:off x="8839200" y="3435927"/>
            <a:ext cx="229339" cy="139469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9134112" y="3729765"/>
            <a:ext cx="1824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En distinto grado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de desarrollo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6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5279</TotalTime>
  <Words>501</Words>
  <Application>Microsoft Office PowerPoint</Application>
  <PresentationFormat>Panorámica</PresentationFormat>
  <Paragraphs>97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Gerente_Ctaqua</dc:creator>
  <cp:lastModifiedBy>Gerente_Ctaqua</cp:lastModifiedBy>
  <cp:revision>30</cp:revision>
  <dcterms:created xsi:type="dcterms:W3CDTF">2018-05-13T17:19:54Z</dcterms:created>
  <dcterms:modified xsi:type="dcterms:W3CDTF">2018-05-17T14:41:30Z</dcterms:modified>
</cp:coreProperties>
</file>