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8"/>
  </p:notesMasterIdLst>
  <p:sldIdLst>
    <p:sldId id="256" r:id="rId5"/>
    <p:sldId id="284" r:id="rId6"/>
    <p:sldId id="285" r:id="rId7"/>
    <p:sldId id="286" r:id="rId8"/>
    <p:sldId id="265" r:id="rId9"/>
    <p:sldId id="266" r:id="rId10"/>
    <p:sldId id="267" r:id="rId11"/>
    <p:sldId id="268" r:id="rId12"/>
    <p:sldId id="269" r:id="rId13"/>
    <p:sldId id="293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59" r:id="rId26"/>
    <p:sldId id="283" r:id="rId27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8F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84" y="-7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79EC0-1652-453A-9F69-DEC9140785D1}" type="datetimeFigureOut">
              <a:rPr lang="es-ES_tradnl" smtClean="0"/>
              <a:t>17/05/2018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A84B3-B7DB-4158-B1BF-901C8762B3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28073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05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dirty="0" smtClean="0"/>
          </a:p>
        </p:txBody>
      </p:sp>
      <p:sp>
        <p:nvSpPr>
          <p:cNvPr id="450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2FA6F9E-CBEF-4E53-A97B-A7DA84BFABE4}" type="slidenum">
              <a:rPr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 smtClean="0"/>
          </a:p>
        </p:txBody>
      </p:sp>
      <p:sp>
        <p:nvSpPr>
          <p:cNvPr id="593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4A20087-9D56-42B0-97E0-921F737C3108}" type="slidenum">
              <a:rPr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/>
            </a:pPr>
            <a:r>
              <a:rPr lang="es-ES" sz="1200" dirty="0" smtClean="0">
                <a:latin typeface="+mn-lt"/>
              </a:rPr>
              <a:t>CIEN 2014: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" sz="1200" dirty="0" smtClean="0">
                <a:latin typeface="+mn-lt"/>
              </a:rPr>
              <a:t>Financiar grandes proyectos de investigación industrial y desarrollo experimental 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_tradnl" sz="1200" dirty="0" smtClean="0">
                <a:latin typeface="+mn-lt"/>
              </a:rPr>
              <a:t>Beneficiarios: agrupaciones empresariales formalizadas mediante un acuerdo privado de colaboración o mediante la constitución de una agrupación de interés económico (AIE)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_tradnl" sz="1200" dirty="0" smtClean="0">
                <a:latin typeface="+mn-lt"/>
              </a:rPr>
              <a:t>Mínimo de 3 y máximo de 8 empresas, al menos dos autónomas y al menos una PYME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_tradnl" sz="1200" dirty="0" smtClean="0">
                <a:latin typeface="+mn-lt"/>
              </a:rPr>
              <a:t>Mínimo de 15% de subcontrataciones a organismos de investigación</a:t>
            </a:r>
            <a:endParaRPr lang="es-ES" dirty="0" smtClean="0"/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_tradnl" sz="1200" dirty="0" smtClean="0">
                <a:latin typeface="+mn-lt"/>
              </a:rPr>
              <a:t>Cofinanciación FEDER 2014-2020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_tradnl" sz="1200" dirty="0" smtClean="0">
                <a:latin typeface="+mn-lt"/>
              </a:rPr>
              <a:t>Presupuesto mínimo por proyecto de 7 M€ y máximo de 20 M€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_tradnl" sz="1200" dirty="0" smtClean="0">
                <a:latin typeface="+mn-lt"/>
              </a:rPr>
              <a:t>Presupuesto mínimo por empresa: 350.000€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_tradnl" sz="1200" dirty="0" smtClean="0">
                <a:latin typeface="+mn-lt"/>
              </a:rPr>
              <a:t>Participación máxima por empresa: 70% del presupuesto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_tradnl" sz="1200" dirty="0" smtClean="0">
                <a:latin typeface="+mn-lt"/>
              </a:rPr>
              <a:t>Duración de los proyectos: entre 36 y 48 meses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_tradnl" sz="1200" dirty="0" smtClean="0">
                <a:latin typeface="+mn-lt"/>
              </a:rPr>
              <a:t>Financiación: préstamo hasta el 75% (85%), con tramo no reembolsable del 30%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endParaRPr lang="es-ES_tradnl" sz="1200" dirty="0" smtClean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endParaRPr lang="es-ES_tradnl" sz="1200" dirty="0" smtClean="0">
              <a:latin typeface="+mn-lt"/>
            </a:endParaRPr>
          </a:p>
          <a:p>
            <a:pPr marL="0" indent="0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/>
            </a:pPr>
            <a:r>
              <a:rPr lang="es-ES_tradnl" sz="1200" dirty="0" smtClean="0">
                <a:latin typeface="+mn-lt"/>
              </a:rPr>
              <a:t>FEDER-INNTERCONECTA 2015: proyectos medianos</a:t>
            </a:r>
            <a:r>
              <a:rPr lang="es-ES_tradnl" sz="1200" baseline="0" dirty="0" smtClean="0">
                <a:latin typeface="+mn-lt"/>
              </a:rPr>
              <a:t> y grandes liderados por empresas medianas y grandes. </a:t>
            </a:r>
            <a:endParaRPr lang="es-ES_tradnl" sz="1200" dirty="0" smtClean="0">
              <a:latin typeface="+mn-lt"/>
            </a:endParaRPr>
          </a:p>
          <a:p>
            <a:endParaRPr lang="es-ES" dirty="0" smtClean="0"/>
          </a:p>
          <a:p>
            <a:pPr eaLnBrk="1" hangingPunct="1">
              <a:spcBef>
                <a:spcPct val="0"/>
              </a:spcBef>
            </a:pPr>
            <a:endParaRPr lang="es-ES_tradnl" dirty="0" smtClean="0"/>
          </a:p>
        </p:txBody>
      </p:sp>
      <p:sp>
        <p:nvSpPr>
          <p:cNvPr id="593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4A20087-9D56-42B0-97E0-921F737C3108}" type="slidenum">
              <a:rPr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84B3-B7DB-4158-B1BF-901C8762B314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872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4587"/>
          </a:xfrm>
          <a:noFill/>
          <a:ln w="9525"/>
        </p:spPr>
        <p:txBody>
          <a:bodyPr lIns="91409" tIns="45704" rIns="91409" bIns="45704"/>
          <a:lstStyle/>
          <a:p>
            <a:pPr eaLnBrk="1" hangingPunct="1"/>
            <a:endParaRPr lang="es-E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7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65" y="4497336"/>
            <a:ext cx="4678680" cy="359664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48" y="174912"/>
            <a:ext cx="2289048" cy="981456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67494"/>
            <a:ext cx="2593371" cy="729043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30" y="4477878"/>
            <a:ext cx="1587466" cy="396531"/>
          </a:xfrm>
          <a:prstGeom prst="rect">
            <a:avLst/>
          </a:prstGeom>
        </p:spPr>
      </p:pic>
      <p:pic>
        <p:nvPicPr>
          <p:cNvPr id="16" name="15 Imagen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8" y="1468570"/>
            <a:ext cx="4727270" cy="2930381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4571999" y="3162054"/>
            <a:ext cx="4176465" cy="10670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Ponente</a:t>
            </a:r>
          </a:p>
          <a:p>
            <a:r>
              <a:rPr lang="es-ES" dirty="0" smtClean="0"/>
              <a:t>Ponente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678426" y="1686304"/>
            <a:ext cx="8082116" cy="1102519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200" baseline="0"/>
            </a:lvl1pPr>
          </a:lstStyle>
          <a:p>
            <a:r>
              <a:rPr lang="es-ES" dirty="0" smtClean="0"/>
              <a:t>Título de la ponencia</a:t>
            </a:r>
            <a:br>
              <a:rPr lang="es-ES" dirty="0" smtClean="0"/>
            </a:br>
            <a:r>
              <a:rPr lang="es-ES" dirty="0" smtClean="0"/>
              <a:t>Título de la ponencia</a:t>
            </a:r>
            <a:endParaRPr lang="es-ES" dirty="0"/>
          </a:p>
        </p:txBody>
      </p:sp>
      <p:sp>
        <p:nvSpPr>
          <p:cNvPr id="17" name="3 Marcador de fecha"/>
          <p:cNvSpPr>
            <a:spLocks noGrp="1"/>
          </p:cNvSpPr>
          <p:nvPr>
            <p:ph type="dt" sz="half" idx="4294967295"/>
          </p:nvPr>
        </p:nvSpPr>
        <p:spPr>
          <a:xfrm>
            <a:off x="8133423" y="4557600"/>
            <a:ext cx="831065" cy="27384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algn="ctr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02224"/>
            <a:ext cx="8077200" cy="857250"/>
          </a:xfrm>
          <a:prstGeom prst="rect">
            <a:avLst/>
          </a:prstGeom>
        </p:spPr>
        <p:txBody>
          <a:bodyPr anchor="ctr" anchorCtr="0"/>
          <a:lstStyle>
            <a:lvl1pPr algn="l" eaLnBrk="1" latinLnBrk="0" hangingPunct="1">
              <a:defRPr kumimoji="0" lang="es-ES"/>
            </a:lvl1pPr>
          </a:lstStyle>
          <a:p>
            <a:r>
              <a:rPr kumimoji="0" lang="es-ES"/>
              <a:t>Haga clic para modificar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97310"/>
            <a:ext cx="8077200" cy="3223022"/>
          </a:xfrm>
          <a:prstGeom prst="rect">
            <a:avLst/>
          </a:prstGeom>
        </p:spPr>
        <p:txBody>
          <a:bodyPr>
            <a:normAutofit/>
          </a:bodyPr>
          <a:lstStyle>
            <a:lvl1pPr eaLnBrk="1" latinLnBrk="0" hangingPunct="1">
              <a:defRPr kumimoji="0" lang="es-ES" sz="3200">
                <a:latin typeface="+mn-lt"/>
              </a:defRPr>
            </a:lvl1pPr>
            <a:lvl2pPr eaLnBrk="1" latinLnBrk="0" hangingPunct="1">
              <a:defRPr kumimoji="0" lang="es-ES" sz="2800">
                <a:latin typeface="+mn-lt"/>
              </a:defRPr>
            </a:lvl2pPr>
            <a:lvl3pPr eaLnBrk="1" latinLnBrk="0" hangingPunct="1">
              <a:defRPr kumimoji="0" lang="es-ES" sz="2400">
                <a:latin typeface="+mn-lt"/>
              </a:defRPr>
            </a:lvl3pPr>
            <a:lvl4pPr eaLnBrk="1" latinLnBrk="0" hangingPunct="1">
              <a:defRPr kumimoji="0" lang="es-ES" sz="2400">
                <a:latin typeface="+mn-lt"/>
              </a:defRPr>
            </a:lvl4pPr>
            <a:lvl5pPr eaLnBrk="1" latinLnBrk="0" hangingPunct="1">
              <a:defRPr kumimoji="0" lang="es-ES" sz="2400">
                <a:latin typeface="+mn-lt"/>
              </a:defRPr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606235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02224"/>
            <a:ext cx="8077200" cy="85725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eaLnBrk="1" latinLnBrk="0" hangingPunct="1">
              <a:defRPr kumimoji="0" lang="es-ES" sz="3400" b="1">
                <a:solidFill>
                  <a:srgbClr val="2F6EBB"/>
                </a:solidFill>
              </a:defRPr>
            </a:lvl1pPr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97310"/>
            <a:ext cx="8077200" cy="3223022"/>
          </a:xfrm>
          <a:prstGeom prst="rect">
            <a:avLst/>
          </a:prstGeom>
        </p:spPr>
        <p:txBody>
          <a:bodyPr>
            <a:normAutofit/>
          </a:bodyPr>
          <a:lstStyle>
            <a:lvl1pPr eaLnBrk="1" latinLnBrk="0" hangingPunct="1">
              <a:defRPr kumimoji="0" lang="es-ES" sz="2800">
                <a:latin typeface="+mn-lt"/>
              </a:defRPr>
            </a:lvl1pPr>
            <a:lvl2pPr eaLnBrk="1" latinLnBrk="0" hangingPunct="1">
              <a:defRPr kumimoji="0" lang="es-ES" sz="2400">
                <a:latin typeface="+mn-lt"/>
              </a:defRPr>
            </a:lvl2pPr>
            <a:lvl3pPr eaLnBrk="1" latinLnBrk="0" hangingPunct="1">
              <a:defRPr kumimoji="0" lang="es-ES" sz="2000">
                <a:latin typeface="+mn-lt"/>
              </a:defRPr>
            </a:lvl3pPr>
            <a:lvl4pPr eaLnBrk="1" latinLnBrk="0" hangingPunct="1">
              <a:defRPr kumimoji="0" lang="es-ES" sz="2000">
                <a:latin typeface="+mn-lt"/>
              </a:defRPr>
            </a:lvl4pPr>
            <a:lvl5pPr eaLnBrk="1" latinLnBrk="0" hangingPunct="1">
              <a:defRPr kumimoji="0" lang="es-ES" sz="2000">
                <a:latin typeface="+mn-lt"/>
              </a:defRPr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670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205979"/>
            <a:ext cx="750756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1200151"/>
            <a:ext cx="80772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250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no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30" y="4477878"/>
            <a:ext cx="1587466" cy="396531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87" y="4555863"/>
            <a:ext cx="1439442" cy="404653"/>
          </a:xfrm>
          <a:prstGeom prst="rect">
            <a:avLst/>
          </a:prstGeom>
        </p:spPr>
      </p:pic>
      <p:sp>
        <p:nvSpPr>
          <p:cNvPr id="12" name="11 Marcador de texto"/>
          <p:cNvSpPr>
            <a:spLocks noGrp="1"/>
          </p:cNvSpPr>
          <p:nvPr>
            <p:ph type="body" sz="quarter" idx="10"/>
          </p:nvPr>
        </p:nvSpPr>
        <p:spPr>
          <a:xfrm>
            <a:off x="454250" y="1268361"/>
            <a:ext cx="8235499" cy="2973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1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12428" y="4869656"/>
            <a:ext cx="519144" cy="273844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6" name="15 Título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98191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12428" y="4869656"/>
            <a:ext cx="519144" cy="273844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8 Marcador de gráfico"/>
          <p:cNvSpPr>
            <a:spLocks noGrp="1"/>
          </p:cNvSpPr>
          <p:nvPr>
            <p:ph type="chart" sz="quarter" idx="13"/>
          </p:nvPr>
        </p:nvSpPr>
        <p:spPr>
          <a:xfrm>
            <a:off x="572420" y="1256563"/>
            <a:ext cx="7993063" cy="296777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en el icono para agregar un gráfico</a:t>
            </a:r>
            <a:endParaRPr lang="es-ES_tradnl"/>
          </a:p>
        </p:txBody>
      </p:sp>
      <p:sp>
        <p:nvSpPr>
          <p:cNvPr id="10" name="9 Título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12428" y="4869656"/>
            <a:ext cx="519144" cy="273844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10" name="9 Marcador de tabla"/>
          <p:cNvSpPr>
            <a:spLocks noGrp="1"/>
          </p:cNvSpPr>
          <p:nvPr>
            <p:ph type="tbl" sz="quarter" idx="13"/>
          </p:nvPr>
        </p:nvSpPr>
        <p:spPr>
          <a:xfrm>
            <a:off x="460826" y="1168400"/>
            <a:ext cx="8223250" cy="31496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en el icono para agregar una tabla</a:t>
            </a: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044077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4" name="2 Subtítulo"/>
          <p:cNvSpPr>
            <a:spLocks noGrp="1"/>
          </p:cNvSpPr>
          <p:nvPr>
            <p:ph type="subTitle" idx="4294967295"/>
          </p:nvPr>
        </p:nvSpPr>
        <p:spPr>
          <a:xfrm>
            <a:off x="1371600" y="2578390"/>
            <a:ext cx="6400800" cy="13144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5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12428" y="4869656"/>
            <a:ext cx="519144" cy="273844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189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dirty="0" smtClean="0"/>
              <a:t>Título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1076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12428" y="4869656"/>
            <a:ext cx="519144" cy="273844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654550" y="1155700"/>
            <a:ext cx="4035425" cy="3192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o a dos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11321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2332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4312428" y="4864162"/>
            <a:ext cx="501446" cy="274637"/>
          </a:xfrm>
        </p:spPr>
        <p:txBody>
          <a:bodyPr/>
          <a:lstStyle/>
          <a:p>
            <a:fld id="{A25B21AD-DA25-445A-818A-EA0ED6DB1DE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ltima diaposi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013" y="871437"/>
            <a:ext cx="5748528" cy="1146048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515" y="3359767"/>
            <a:ext cx="2103120" cy="524256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588" y="2337817"/>
            <a:ext cx="2834975" cy="71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38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05291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30" y="4477878"/>
            <a:ext cx="1587466" cy="396531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87" y="4555863"/>
            <a:ext cx="1439442" cy="404653"/>
          </a:xfrm>
          <a:prstGeom prst="rect">
            <a:avLst/>
          </a:prstGeom>
        </p:spPr>
      </p:pic>
      <p:sp>
        <p:nvSpPr>
          <p:cNvPr id="14" name="13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12428" y="4838761"/>
            <a:ext cx="50144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B21AD-DA25-445A-818A-EA0ED6DB1DE6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65" y="4497336"/>
            <a:ext cx="4678680" cy="3596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62" r:id="rId5"/>
    <p:sldLayoutId id="2147483653" r:id="rId6"/>
    <p:sldLayoutId id="2147483656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2" Type="http://schemas.openxmlformats.org/officeDocument/2006/relationships/hyperlink" Target="http://www.cdti.es/index.asp?MP=7&amp;MS=17&amp;MN=2&amp;TR=C&amp;IDR=2598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2" Type="http://schemas.openxmlformats.org/officeDocument/2006/relationships/hyperlink" Target="http://www.cdti.es/index.asp?MP=7&amp;MS=798&amp;MN=3&amp;TR=C&amp;IDR=2610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Carlos.franco@cdti.e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7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hyperlink" Target="https://www.google.es/url?sa=i&amp;rct=j&amp;q=&amp;esrc=s&amp;source=images&amp;cd=&amp;cad=rja&amp;uact=8&amp;ved=2ahUKEwiV5Ye4tqXZAhUIuRQKHck-AosQjRx6BAgAEAY&amp;url=https://nauticajonkepa.wordpress.com/category/pesqueros/page/4/&amp;psig=AOvVaw1Z0aihY16rvsQ_WgDKQo_j&amp;ust=1518698354138238" TargetMode="External"/><Relationship Id="rId10" Type="http://schemas.openxmlformats.org/officeDocument/2006/relationships/image" Target="../media/image19.jpeg"/><Relationship Id="rId4" Type="http://schemas.openxmlformats.org/officeDocument/2006/relationships/image" Target="../media/image9.jpe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google.es/url?sa=i&amp;rct=j&amp;q=&amp;esrc=s&amp;source=images&amp;cd=&amp;cad=rja&amp;uact=8&amp;ved=2ahUKEwjC2YHApoTZAhXH16QKHZ-0DPUQjRx6BAgAEAY&amp;url=http://www.ader.es/ayudas/fondos-eie/&amp;psig=AOvVaw1rD2DW3b5xcjTeMfYDi5cQ&amp;ust=1517560217282912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361460" y="3524435"/>
            <a:ext cx="6644457" cy="695786"/>
          </a:xfrm>
        </p:spPr>
        <p:txBody>
          <a:bodyPr>
            <a:normAutofit lnSpcReduction="10000"/>
          </a:bodyPr>
          <a:lstStyle/>
          <a:p>
            <a:pPr algn="l"/>
            <a:r>
              <a:rPr lang="es-ES_tradnl" sz="2000" b="1" dirty="0" smtClean="0"/>
              <a:t>	</a:t>
            </a:r>
            <a:r>
              <a:rPr lang="es-ES_tradnl" sz="2000" b="1" dirty="0"/>
              <a:t>Grupo de Trabajo Técnico de Acuicultura de la PTEPA </a:t>
            </a:r>
            <a:endParaRPr lang="es-ES_tradnl" sz="2000" b="1" dirty="0" smtClean="0"/>
          </a:p>
          <a:p>
            <a:pPr algn="l"/>
            <a:r>
              <a:rPr lang="es-ES_tradnl" sz="2000" b="1" dirty="0"/>
              <a:t>	</a:t>
            </a:r>
            <a:r>
              <a:rPr lang="es-ES_tradnl" sz="2000" b="1" dirty="0" smtClean="0"/>
              <a:t>		18/05/2018 MAPAMA (MADRID)</a:t>
            </a:r>
            <a:endParaRPr lang="es-ES_tradnl" sz="2000" b="1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705059" y="1535383"/>
            <a:ext cx="7879648" cy="1175706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s-ES_tradnl" b="1" i="1" dirty="0" smtClean="0">
                <a:solidFill>
                  <a:srgbClr val="002060"/>
                </a:solidFill>
                <a:latin typeface="Arial Narrow" pitchFamily="34" charset="0"/>
              </a:rPr>
              <a:t>Apoyo del CDTI a </a:t>
            </a:r>
            <a:r>
              <a:rPr lang="es-ES_tradnl" b="1" i="1" dirty="0">
                <a:solidFill>
                  <a:srgbClr val="002060"/>
                </a:solidFill>
                <a:latin typeface="Arial Narrow" pitchFamily="34" charset="0"/>
              </a:rPr>
              <a:t>la innovación </a:t>
            </a:r>
            <a:r>
              <a:rPr lang="es-ES_tradnl" b="1" i="1" dirty="0" smtClean="0">
                <a:solidFill>
                  <a:srgbClr val="002060"/>
                </a:solidFill>
                <a:latin typeface="Arial Narrow" pitchFamily="34" charset="0"/>
              </a:rPr>
              <a:t>en </a:t>
            </a:r>
            <a:r>
              <a:rPr lang="es-ES_tradnl" b="1" i="1" dirty="0">
                <a:solidFill>
                  <a:srgbClr val="002060"/>
                </a:solidFill>
                <a:latin typeface="Arial Narrow" pitchFamily="34" charset="0"/>
              </a:rPr>
              <a:t>los sectores de la pesca y acuicultura</a:t>
            </a:r>
            <a:endParaRPr lang="es-ES" b="1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5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1" y="4394446"/>
            <a:ext cx="1800200" cy="550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679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0616" y="87474"/>
            <a:ext cx="8495931" cy="648072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es-ES_tradnl" dirty="0" smtClean="0"/>
              <a:t>Proyectos CDTI-FEMP: INNOVACIÓN (2)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6129" y="810965"/>
            <a:ext cx="8442663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1700" b="1" dirty="0" smtClean="0">
                <a:solidFill>
                  <a:srgbClr val="00B050"/>
                </a:solidFill>
              </a:rPr>
              <a:t>Sub-línea: Proyectos </a:t>
            </a:r>
            <a:r>
              <a:rPr lang="es-ES_tradnl" sz="1700" b="1" dirty="0">
                <a:solidFill>
                  <a:srgbClr val="00B050"/>
                </a:solidFill>
              </a:rPr>
              <a:t>de innovación en el sector de la </a:t>
            </a:r>
            <a:r>
              <a:rPr lang="es-ES_tradnl" sz="1700" b="1" dirty="0" smtClean="0">
                <a:solidFill>
                  <a:srgbClr val="00B050"/>
                </a:solidFill>
              </a:rPr>
              <a:t>acuicultura (Beneficiarios</a:t>
            </a:r>
            <a:r>
              <a:rPr lang="es-ES_tradnl" sz="1700" b="1" dirty="0">
                <a:solidFill>
                  <a:srgbClr val="00B050"/>
                </a:solidFill>
              </a:rPr>
              <a:t>:  empresas del sector </a:t>
            </a:r>
            <a:r>
              <a:rPr lang="es-ES_tradnl" sz="1700" b="1" dirty="0" smtClean="0">
                <a:solidFill>
                  <a:srgbClr val="00B050"/>
                </a:solidFill>
              </a:rPr>
              <a:t>acuícola) que </a:t>
            </a:r>
            <a:r>
              <a:rPr lang="es-ES_tradnl" sz="1700" b="1" dirty="0">
                <a:solidFill>
                  <a:srgbClr val="00B050"/>
                </a:solidFill>
              </a:rPr>
              <a:t>tengan como objetivo</a:t>
            </a:r>
            <a:r>
              <a:rPr lang="es-ES_tradnl" sz="1700" b="1" dirty="0" smtClean="0">
                <a:solidFill>
                  <a:srgbClr val="00B050"/>
                </a:solidFill>
              </a:rPr>
              <a:t>:</a:t>
            </a:r>
            <a:endParaRPr lang="es-ES_tradnl" sz="17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s-ES_tradnl" sz="1700" b="1" dirty="0" smtClean="0"/>
              <a:t>a)</a:t>
            </a:r>
            <a:r>
              <a:rPr lang="es-ES_tradnl" sz="1700" dirty="0" smtClean="0"/>
              <a:t> el </a:t>
            </a:r>
            <a:r>
              <a:rPr lang="es-ES_tradnl" sz="1700" dirty="0"/>
              <a:t>desarrollo de conocimientos técnicos, científicos u organizativos en las explotaciones acuícolas, que </a:t>
            </a:r>
            <a:r>
              <a:rPr lang="es-ES_tradnl" sz="1700" b="1" dirty="0"/>
              <a:t>reduzcan el impacto en el medio ambiente</a:t>
            </a:r>
            <a:r>
              <a:rPr lang="es-ES_tradnl" sz="1700" dirty="0"/>
              <a:t>, </a:t>
            </a:r>
            <a:r>
              <a:rPr lang="es-ES_tradnl" sz="1700" b="1" dirty="0"/>
              <a:t>reduzcan la dependencia de la harina y el aceite de pescado</a:t>
            </a:r>
            <a:r>
              <a:rPr lang="es-ES_tradnl" sz="1700" dirty="0"/>
              <a:t>, </a:t>
            </a:r>
            <a:r>
              <a:rPr lang="es-ES_tradnl" sz="1700" b="1" dirty="0"/>
              <a:t>impulsen un uso sostenible de los recursos en la acuicultura</a:t>
            </a:r>
            <a:r>
              <a:rPr lang="es-ES_tradnl" sz="1700" dirty="0"/>
              <a:t>, </a:t>
            </a:r>
            <a:r>
              <a:rPr lang="es-ES_tradnl" sz="1700" b="1" dirty="0"/>
              <a:t>mejoren el bienestar de los animales </a:t>
            </a:r>
            <a:r>
              <a:rPr lang="es-ES_tradnl" sz="1700" dirty="0"/>
              <a:t>o faciliten </a:t>
            </a:r>
            <a:r>
              <a:rPr lang="es-ES_tradnl" sz="1700" b="1" dirty="0"/>
              <a:t>nuevos métodos de producción </a:t>
            </a:r>
            <a:r>
              <a:rPr lang="es-ES_tradnl" sz="1700" b="1" dirty="0" smtClean="0"/>
              <a:t>sostenible</a:t>
            </a:r>
          </a:p>
          <a:p>
            <a:pPr marL="0" indent="0">
              <a:buNone/>
            </a:pPr>
            <a:endParaRPr lang="es-ES_tradnl" sz="1700" dirty="0"/>
          </a:p>
          <a:p>
            <a:pPr marL="0" indent="0">
              <a:buNone/>
            </a:pPr>
            <a:r>
              <a:rPr lang="es-ES_tradnl" sz="1700" b="1" dirty="0"/>
              <a:t>b)</a:t>
            </a:r>
            <a:r>
              <a:rPr lang="es-ES_tradnl" sz="1700" dirty="0"/>
              <a:t> el desarrollo o introducción en el mercado de </a:t>
            </a:r>
            <a:r>
              <a:rPr lang="es-ES_tradnl" sz="1700" b="1" dirty="0"/>
              <a:t>nuevas especies acuícolas</a:t>
            </a:r>
            <a:r>
              <a:rPr lang="es-ES_tradnl" sz="1700" dirty="0"/>
              <a:t>, </a:t>
            </a:r>
            <a:r>
              <a:rPr lang="es-ES_tradnl" sz="1700" b="1" dirty="0"/>
              <a:t>productos nuevos o sustancialmente perfeccionados</a:t>
            </a:r>
            <a:r>
              <a:rPr lang="es-ES_tradnl" sz="1700" dirty="0"/>
              <a:t>, </a:t>
            </a:r>
            <a:r>
              <a:rPr lang="es-ES_tradnl" sz="1700" b="1" dirty="0"/>
              <a:t>procesos nuevos o perfeccionados</a:t>
            </a:r>
            <a:r>
              <a:rPr lang="es-ES_tradnl" sz="1700" dirty="0"/>
              <a:t>, o </a:t>
            </a:r>
            <a:r>
              <a:rPr lang="es-ES_tradnl" sz="1700" b="1" dirty="0"/>
              <a:t>sistemas de gestión y organización nuevos o </a:t>
            </a:r>
            <a:r>
              <a:rPr lang="es-ES_tradnl" sz="1700" b="1" dirty="0" smtClean="0"/>
              <a:t>perfeccionados</a:t>
            </a:r>
          </a:p>
          <a:p>
            <a:pPr marL="0" indent="0">
              <a:buNone/>
            </a:pPr>
            <a:endParaRPr lang="es-ES_tradnl" sz="1700" dirty="0"/>
          </a:p>
          <a:p>
            <a:pPr marL="0" indent="0">
              <a:buNone/>
            </a:pPr>
            <a:r>
              <a:rPr lang="es-ES_tradnl" sz="1700" b="1" dirty="0"/>
              <a:t>c) </a:t>
            </a:r>
            <a:r>
              <a:rPr lang="es-ES_tradnl" sz="1700" dirty="0"/>
              <a:t>el estudio de la viabilidad técnica o económica de productos o procesos </a:t>
            </a:r>
            <a:r>
              <a:rPr lang="es-ES_tradnl" sz="1700" b="1" dirty="0"/>
              <a:t>innovadores</a:t>
            </a:r>
          </a:p>
          <a:p>
            <a:pPr marL="0" indent="0">
              <a:buNone/>
            </a:pPr>
            <a:endParaRPr lang="es-ES_tradnl" sz="2100" b="1" dirty="0"/>
          </a:p>
          <a:p>
            <a:pPr>
              <a:buFontTx/>
              <a:buChar char="-"/>
            </a:pPr>
            <a:endParaRPr lang="es-ES_tradnl" sz="2400" dirty="0">
              <a:solidFill>
                <a:srgbClr val="3072C2"/>
              </a:solidFill>
            </a:endParaRPr>
          </a:p>
        </p:txBody>
      </p:sp>
      <p:pic>
        <p:nvPicPr>
          <p:cNvPr id="5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78" y="4433067"/>
            <a:ext cx="1800200" cy="488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553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0368" y="114107"/>
            <a:ext cx="8077200" cy="631617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es-ES_tradnl" dirty="0"/>
              <a:t>Proyectos </a:t>
            </a:r>
            <a:r>
              <a:rPr lang="es-ES_tradnl" dirty="0" smtClean="0"/>
              <a:t>CDTI-FEMP</a:t>
            </a:r>
            <a:r>
              <a:rPr lang="es-ES_tradnl" dirty="0"/>
              <a:t>: INNOVACIÓN </a:t>
            </a:r>
            <a:r>
              <a:rPr lang="es-ES_tradnl" dirty="0" smtClean="0"/>
              <a:t>(3)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2761" y="683581"/>
            <a:ext cx="8380015" cy="3773010"/>
          </a:xfrm>
        </p:spPr>
        <p:txBody>
          <a:bodyPr>
            <a:normAutofit fontScale="62500" lnSpcReduction="20000"/>
          </a:bodyPr>
          <a:lstStyle/>
          <a:p>
            <a:endParaRPr lang="es-ES_tradnl" dirty="0"/>
          </a:p>
          <a:p>
            <a:r>
              <a:rPr lang="es-ES_tradnl" dirty="0"/>
              <a:t>Presupuesto mínimo financiable: 175.000 euros. Solo se admiten proyectos individuales. </a:t>
            </a:r>
            <a:r>
              <a:rPr lang="es-ES_tradnl" b="1" dirty="0"/>
              <a:t>Se entrega Informe fiscal </a:t>
            </a:r>
            <a:r>
              <a:rPr lang="es-ES_tradnl" b="1" dirty="0" smtClean="0"/>
              <a:t>en </a:t>
            </a:r>
            <a:r>
              <a:rPr lang="es-ES_tradnl" b="1" dirty="0"/>
              <a:t>caso de ser solicitado.</a:t>
            </a:r>
            <a:r>
              <a:rPr lang="es-ES_tradnl" dirty="0"/>
              <a:t> </a:t>
            </a:r>
          </a:p>
          <a:p>
            <a:endParaRPr lang="es-ES_tradnl" dirty="0"/>
          </a:p>
          <a:p>
            <a:r>
              <a:rPr lang="es-ES_tradnl" dirty="0"/>
              <a:t>Duración: entre 12 y 36 meses. </a:t>
            </a:r>
            <a:endParaRPr lang="es-ES_tradnl" dirty="0" smtClean="0"/>
          </a:p>
          <a:p>
            <a:endParaRPr lang="es-ES_tradnl" dirty="0"/>
          </a:p>
          <a:p>
            <a:pPr marL="0" indent="0">
              <a:buNone/>
            </a:pPr>
            <a:r>
              <a:rPr lang="es-ES_tradnl" b="1" u="sng" dirty="0"/>
              <a:t>Gastos elegibles</a:t>
            </a:r>
          </a:p>
          <a:p>
            <a:r>
              <a:rPr lang="es-ES_tradnl" dirty="0"/>
              <a:t>Amortizaciones de activos dedicados al proyecto</a:t>
            </a:r>
          </a:p>
          <a:p>
            <a:r>
              <a:rPr lang="es-ES_tradnl" dirty="0"/>
              <a:t>Gastos de personal dedicado al proyecto. </a:t>
            </a:r>
          </a:p>
          <a:p>
            <a:r>
              <a:rPr lang="es-ES_tradnl" dirty="0"/>
              <a:t>Costes de suministros y materiales fungibles. </a:t>
            </a:r>
          </a:p>
          <a:p>
            <a:r>
              <a:rPr lang="es-ES_tradnl" dirty="0"/>
              <a:t>Costes de investigación contractual, conocimientos técnicos y patentes adquiridas a precio de mercado (mínimo 10% de subcontratación con centros de investigación/tecnológicos)</a:t>
            </a:r>
          </a:p>
          <a:p>
            <a:r>
              <a:rPr lang="es-ES_tradnl" dirty="0"/>
              <a:t>Costes de auditoría y gastos generales.</a:t>
            </a:r>
          </a:p>
          <a:p>
            <a:endParaRPr lang="es-ES_tradnl" dirty="0"/>
          </a:p>
        </p:txBody>
      </p:sp>
      <p:pic>
        <p:nvPicPr>
          <p:cNvPr id="4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80" y="4456591"/>
            <a:ext cx="1800200" cy="4217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578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7250" y="87474"/>
            <a:ext cx="8475230" cy="641334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dirty="0"/>
              <a:t>Proyectos CDTI-FEMP: INNOVACIÓN </a:t>
            </a:r>
            <a:r>
              <a:rPr lang="fr-FR" dirty="0" smtClean="0"/>
              <a:t>(4)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7251" y="718530"/>
            <a:ext cx="8466352" cy="3902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1300" u="sng" dirty="0"/>
              <a:t>Otros aspectos a tener en cuenta</a:t>
            </a:r>
            <a:r>
              <a:rPr lang="es-ES_tradnl" sz="1300" dirty="0" smtClean="0"/>
              <a:t>:</a:t>
            </a:r>
          </a:p>
          <a:p>
            <a:pPr marL="0" indent="0">
              <a:buNone/>
            </a:pPr>
            <a:endParaRPr lang="es-ES_tradnl" sz="1300" dirty="0" smtClean="0"/>
          </a:p>
          <a:p>
            <a:r>
              <a:rPr lang="es-ES_tradnl" sz="1300" dirty="0"/>
              <a:t>Los proyectos </a:t>
            </a:r>
            <a:r>
              <a:rPr lang="es-ES_tradnl" sz="1300" dirty="0" smtClean="0"/>
              <a:t>contarán con la </a:t>
            </a:r>
            <a:r>
              <a:rPr lang="es-ES_tradnl" sz="1300" dirty="0"/>
              <a:t>colaboración con un organismo científico o técnico reconocido (</a:t>
            </a:r>
            <a:r>
              <a:rPr lang="es-ES_tradnl" sz="1300" b="1" dirty="0"/>
              <a:t>el importe de la subcontratación debe ser de al menos el 10% del presupuesto</a:t>
            </a:r>
            <a:r>
              <a:rPr lang="es-ES_tradnl" sz="1300" dirty="0"/>
              <a:t>).  Deberá validar los resultados del proyecto, tener una participación temprana en el diseño del proyecto y asociarse activamente en la ejecución del mismo.</a:t>
            </a:r>
          </a:p>
          <a:p>
            <a:pPr marL="0" indent="0">
              <a:buNone/>
            </a:pPr>
            <a:endParaRPr lang="es-ES_tradnl" sz="1300" dirty="0"/>
          </a:p>
          <a:p>
            <a:r>
              <a:rPr lang="es-ES_tradnl" sz="1300" dirty="0"/>
              <a:t>No son elegibles las operaciones que incrementen la capacidad de pesca de un buque o el equipo que aumente la capacidad del buque de detectar pescado</a:t>
            </a:r>
            <a:r>
              <a:rPr lang="es-ES_tradnl" sz="1300" dirty="0" smtClean="0"/>
              <a:t>,</a:t>
            </a:r>
          </a:p>
          <a:p>
            <a:pPr marL="0" indent="0">
              <a:buNone/>
            </a:pPr>
            <a:endParaRPr lang="es-ES_tradnl" sz="1300" dirty="0"/>
          </a:p>
          <a:p>
            <a:r>
              <a:rPr lang="es-ES_tradnl" sz="1300" dirty="0" smtClean="0"/>
              <a:t>Cumplimiento </a:t>
            </a:r>
            <a:r>
              <a:rPr lang="es-ES_tradnl" sz="1300" dirty="0"/>
              <a:t>de condiciones generales relativas a la política pesquera común (declaración  por parte de la empresa, CDTI debe comprobar la veracidad de la declaración</a:t>
            </a:r>
            <a:r>
              <a:rPr lang="es-ES_tradnl" sz="1300" dirty="0" smtClean="0"/>
              <a:t>).</a:t>
            </a:r>
          </a:p>
          <a:p>
            <a:endParaRPr lang="es-ES_tradnl" sz="1300" dirty="0"/>
          </a:p>
          <a:p>
            <a:r>
              <a:rPr lang="es-ES_tradnl" sz="1300" dirty="0"/>
              <a:t>Operaciones generadoras de ingresos: si el presupuesto elegible es &gt; 1 millón de euros, se descuenta el 20% como estimación de ingresos</a:t>
            </a:r>
            <a:r>
              <a:rPr lang="es-ES_tradnl" sz="1300" dirty="0" smtClean="0"/>
              <a:t>.</a:t>
            </a:r>
          </a:p>
          <a:p>
            <a:endParaRPr lang="es-ES_tradnl" sz="1300" dirty="0" smtClean="0"/>
          </a:p>
          <a:p>
            <a:pPr marL="0" indent="0">
              <a:buNone/>
            </a:pPr>
            <a:r>
              <a:rPr lang="es-ES_tradnl" sz="1300" b="1" dirty="0" smtClean="0"/>
              <a:t>Información detallada</a:t>
            </a:r>
            <a:r>
              <a:rPr lang="es-ES_tradnl" sz="1300" dirty="0" smtClean="0"/>
              <a:t>: </a:t>
            </a:r>
            <a:r>
              <a:rPr lang="es-ES_tradnl" sz="1300" dirty="0" smtClean="0">
                <a:hlinkClick r:id="rId2"/>
              </a:rPr>
              <a:t>http://www.cdti.es/index.asp?MP=7&amp;MS=17&amp;MN=2&amp;TR=C&amp;IDR=2598</a:t>
            </a:r>
            <a:r>
              <a:rPr lang="es-ES_tradnl" sz="1300" dirty="0" smtClean="0"/>
              <a:t>   </a:t>
            </a:r>
            <a:endParaRPr lang="es-ES_tradnl" sz="1300" dirty="0"/>
          </a:p>
          <a:p>
            <a:endParaRPr lang="es-ES_tradnl" sz="1200" dirty="0"/>
          </a:p>
          <a:p>
            <a:endParaRPr lang="es-ES_tradnl" sz="1200" dirty="0"/>
          </a:p>
          <a:p>
            <a:endParaRPr lang="fr-FR" sz="1200" dirty="0"/>
          </a:p>
        </p:txBody>
      </p:sp>
      <p:pic>
        <p:nvPicPr>
          <p:cNvPr id="4" name="irc_mi" descr="Resultado de imagen de femp logos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13" y="4474120"/>
            <a:ext cx="1800200" cy="4352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571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1639" y="195486"/>
            <a:ext cx="8426004" cy="648072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es-ES_tradnl" dirty="0" smtClean="0"/>
              <a:t>Proyectos CDTI-FEMP:  INVERSIÓN (1)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88272" y="1016126"/>
            <a:ext cx="8416511" cy="34138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_tradnl" sz="2200" b="1" dirty="0" smtClean="0"/>
              <a:t>Financiación </a:t>
            </a:r>
            <a:r>
              <a:rPr lang="es-ES_tradnl" sz="2200" b="1" dirty="0"/>
              <a:t>de proyectos de inversión en actividades de transformación de los productos de la pesca y la </a:t>
            </a:r>
            <a:r>
              <a:rPr lang="es-ES_tradnl" sz="2200" b="1" dirty="0" smtClean="0"/>
              <a:t>acuicultura</a:t>
            </a:r>
          </a:p>
          <a:p>
            <a:pPr marL="0" indent="0" algn="just">
              <a:buNone/>
            </a:pPr>
            <a:endParaRPr lang="es-ES_tradnl" sz="2200" b="1" dirty="0" smtClean="0"/>
          </a:p>
          <a:p>
            <a:pPr>
              <a:buFontTx/>
              <a:buChar char="-"/>
            </a:pPr>
            <a:r>
              <a:rPr lang="es-ES_tradnl" sz="2200" dirty="0" smtClean="0"/>
              <a:t>Beneficiarios </a:t>
            </a:r>
            <a:r>
              <a:rPr lang="es-ES_tradnl" sz="2200" dirty="0"/>
              <a:t>de la ayuda: </a:t>
            </a:r>
            <a:r>
              <a:rPr lang="es-ES_tradnl" sz="2200" b="1" dirty="0"/>
              <a:t>PYMES</a:t>
            </a:r>
            <a:r>
              <a:rPr lang="es-ES_tradnl" sz="2200" dirty="0"/>
              <a:t> del sector de transformación de productos de la pesca y la acuicultura.</a:t>
            </a:r>
          </a:p>
          <a:p>
            <a:pPr marL="0" indent="0">
              <a:buNone/>
            </a:pPr>
            <a:endParaRPr lang="es-ES_tradnl" sz="2200" dirty="0" smtClean="0"/>
          </a:p>
          <a:p>
            <a:pPr>
              <a:buFontTx/>
              <a:buChar char="-"/>
            </a:pPr>
            <a:r>
              <a:rPr lang="es-ES_tradnl" sz="2200" dirty="0"/>
              <a:t>Convocatoria abierta de forma continua, hasta agotamiento de los fondos disponibles. </a:t>
            </a:r>
          </a:p>
          <a:p>
            <a:pPr>
              <a:buFontTx/>
              <a:buChar char="-"/>
            </a:pPr>
            <a:endParaRPr lang="es-ES_tradnl" sz="2400" dirty="0">
              <a:solidFill>
                <a:srgbClr val="3072C2"/>
              </a:solidFill>
            </a:endParaRPr>
          </a:p>
        </p:txBody>
      </p:sp>
      <p:pic>
        <p:nvPicPr>
          <p:cNvPr id="5" name="irc_mi" descr="Resultado de imagen de femp logos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50" y="4463018"/>
            <a:ext cx="1866900" cy="4729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320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6128" y="87474"/>
            <a:ext cx="8466352" cy="695340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dirty="0"/>
              <a:t>Proyectos </a:t>
            </a:r>
            <a:r>
              <a:rPr lang="fr-FR" dirty="0" smtClean="0"/>
              <a:t>CDTI-FEMP</a:t>
            </a:r>
            <a:r>
              <a:rPr lang="fr-FR" dirty="0"/>
              <a:t>:  INVERSIÓN </a:t>
            </a:r>
            <a:r>
              <a:rPr lang="fr-FR" dirty="0" smtClean="0"/>
              <a:t>(2)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35006" y="790293"/>
            <a:ext cx="8466352" cy="34806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_tradnl" sz="1300" b="1" i="1" dirty="0" smtClean="0"/>
              <a:t>Presupuesto financiable</a:t>
            </a:r>
            <a:r>
              <a:rPr lang="es-ES_tradnl" sz="1300" dirty="0" smtClean="0"/>
              <a:t>: </a:t>
            </a:r>
            <a:r>
              <a:rPr lang="es-ES_tradnl" sz="1300" b="1" dirty="0" smtClean="0"/>
              <a:t>mínimo 175.000 euros y máximo 1 Millón de Euros</a:t>
            </a:r>
            <a:r>
              <a:rPr lang="es-ES_tradnl" sz="1300" dirty="0" smtClean="0"/>
              <a:t>. Solo se admiten proyectos individuales</a:t>
            </a:r>
          </a:p>
          <a:p>
            <a:pPr marL="0" indent="0">
              <a:buNone/>
            </a:pPr>
            <a:r>
              <a:rPr lang="es-ES_tradnl" sz="1300" b="1" i="1" dirty="0" smtClean="0"/>
              <a:t>Duración </a:t>
            </a:r>
            <a:r>
              <a:rPr lang="es-ES_tradnl" sz="1300" b="1" i="1" dirty="0"/>
              <a:t>máxima: 18 meses</a:t>
            </a:r>
            <a:r>
              <a:rPr lang="es-ES_tradnl" sz="1300" dirty="0" smtClean="0"/>
              <a:t>.</a:t>
            </a:r>
          </a:p>
          <a:p>
            <a:pPr marL="0" indent="0">
              <a:buNone/>
            </a:pPr>
            <a:endParaRPr lang="es-ES_tradnl" sz="1300" b="1" dirty="0" smtClean="0"/>
          </a:p>
          <a:p>
            <a:pPr marL="0" indent="0">
              <a:buNone/>
            </a:pPr>
            <a:r>
              <a:rPr lang="es-ES_tradnl" sz="1300" b="1" dirty="0" smtClean="0"/>
              <a:t>Gastos </a:t>
            </a:r>
            <a:r>
              <a:rPr lang="es-ES_tradnl" sz="1300" b="1" dirty="0"/>
              <a:t>elegibles</a:t>
            </a:r>
          </a:p>
          <a:p>
            <a:r>
              <a:rPr lang="es-ES_tradnl" sz="1300" dirty="0"/>
              <a:t>Adquisición de activos fijos nuevos</a:t>
            </a:r>
          </a:p>
          <a:p>
            <a:r>
              <a:rPr lang="es-ES_tradnl" sz="1300" dirty="0"/>
              <a:t>Gastos de personal dedicado al proyecto. </a:t>
            </a:r>
          </a:p>
          <a:p>
            <a:r>
              <a:rPr lang="es-ES_tradnl" sz="1300" dirty="0"/>
              <a:t>Costes de suministros y materiales fungibles. </a:t>
            </a:r>
          </a:p>
          <a:p>
            <a:r>
              <a:rPr lang="es-ES_tradnl" sz="1300" dirty="0"/>
              <a:t>Costes de colaboraciones externas públicas o privadas.</a:t>
            </a:r>
          </a:p>
          <a:p>
            <a:r>
              <a:rPr lang="es-ES_tradnl" sz="1300" dirty="0"/>
              <a:t>Costes de auditoría y gastos generales</a:t>
            </a:r>
            <a:r>
              <a:rPr lang="es-ES_tradnl" sz="1300" dirty="0" smtClean="0"/>
              <a:t>.</a:t>
            </a:r>
          </a:p>
          <a:p>
            <a:endParaRPr lang="es-ES_tradnl" sz="1300" dirty="0"/>
          </a:p>
          <a:p>
            <a:pPr marL="0" indent="0">
              <a:buNone/>
            </a:pPr>
            <a:r>
              <a:rPr lang="es-ES_tradnl" sz="1300" b="1" dirty="0"/>
              <a:t>Otros aspectos a tener en cuenta</a:t>
            </a:r>
            <a:r>
              <a:rPr lang="es-ES_tradnl" sz="1300" dirty="0"/>
              <a:t>:</a:t>
            </a:r>
          </a:p>
          <a:p>
            <a:r>
              <a:rPr lang="es-ES_tradnl" sz="1300" dirty="0" smtClean="0"/>
              <a:t>Cumplimiento </a:t>
            </a:r>
            <a:r>
              <a:rPr lang="es-ES_tradnl" sz="1300" dirty="0"/>
              <a:t>de condiciones generales relativas a la política pesquera común (declaración  por parte de la empresa, CDTI debe comprobar la veracidad de la declaración).</a:t>
            </a:r>
          </a:p>
          <a:p>
            <a:endParaRPr lang="es-ES_tradnl" sz="1300" dirty="0"/>
          </a:p>
          <a:p>
            <a:pPr marL="0" indent="0">
              <a:buNone/>
            </a:pPr>
            <a:r>
              <a:rPr lang="es-ES_tradnl" sz="1300" b="1" dirty="0" smtClean="0"/>
              <a:t>Información </a:t>
            </a:r>
            <a:r>
              <a:rPr lang="es-ES_tradnl" sz="1300" b="1" dirty="0"/>
              <a:t>detallada</a:t>
            </a:r>
            <a:r>
              <a:rPr lang="es-ES_tradnl" sz="1300" dirty="0"/>
              <a:t>: </a:t>
            </a:r>
            <a:r>
              <a:rPr lang="es-ES_tradnl" sz="1300" dirty="0">
                <a:hlinkClick r:id="rId2"/>
              </a:rPr>
              <a:t>http://</a:t>
            </a:r>
            <a:r>
              <a:rPr lang="es-ES_tradnl" sz="1300" dirty="0" smtClean="0">
                <a:hlinkClick r:id="rId2"/>
              </a:rPr>
              <a:t>www.cdti.es/index.asp?MP=7&amp;MS=798&amp;MN=3&amp;TR=C&amp;IDR=2610</a:t>
            </a:r>
            <a:r>
              <a:rPr lang="es-ES_tradnl" sz="1300" dirty="0" smtClean="0"/>
              <a:t> </a:t>
            </a:r>
            <a:endParaRPr lang="fr-FR" sz="1300" dirty="0"/>
          </a:p>
        </p:txBody>
      </p:sp>
      <p:pic>
        <p:nvPicPr>
          <p:cNvPr id="4" name="irc_mi" descr="Resultado de imagen de femp logos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47" y="4421080"/>
            <a:ext cx="1800200" cy="497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746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3682" y="87474"/>
            <a:ext cx="8229094" cy="702078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dirty="0" smtClean="0"/>
              <a:t>PROYECTOS CDTI-FEMP: </a:t>
            </a:r>
            <a:r>
              <a:rPr lang="fr-FR" dirty="0" err="1" smtClean="0"/>
              <a:t>Financiación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30315" y="1005576"/>
            <a:ext cx="8406181" cy="336075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s-ES_tradnl" b="1" u="sng" dirty="0" smtClean="0"/>
              <a:t>Apoyo financiero </a:t>
            </a:r>
            <a:r>
              <a:rPr lang="es-ES_tradnl" b="1" u="sng" dirty="0"/>
              <a:t>para los </a:t>
            </a:r>
            <a:r>
              <a:rPr lang="es-ES_tradnl" b="1" u="sng" dirty="0" smtClean="0"/>
              <a:t>dos instrumentos </a:t>
            </a:r>
            <a:r>
              <a:rPr lang="es-ES_tradnl" b="1" u="sng" dirty="0"/>
              <a:t>cofinanciados con fondos del </a:t>
            </a:r>
            <a:r>
              <a:rPr lang="es-ES_tradnl" b="1" u="sng" dirty="0" smtClean="0"/>
              <a:t>FEMP (innovación e inversión) </a:t>
            </a:r>
          </a:p>
          <a:p>
            <a:pPr marL="0" indent="0" algn="ctr">
              <a:buNone/>
            </a:pPr>
            <a:endParaRPr lang="es-ES_tradnl" b="1" u="sng" dirty="0"/>
          </a:p>
          <a:p>
            <a:pPr marL="0" indent="0">
              <a:buNone/>
            </a:pPr>
            <a:r>
              <a:rPr lang="es-ES_tradnl" b="1" i="1" dirty="0"/>
              <a:t>Anticipo parcialmente reembolsable </a:t>
            </a:r>
            <a:r>
              <a:rPr lang="es-ES_tradnl" i="1" dirty="0"/>
              <a:t>(hasta 85</a:t>
            </a:r>
            <a:r>
              <a:rPr lang="es-ES_tradnl" i="1" dirty="0" smtClean="0"/>
              <a:t>% del </a:t>
            </a:r>
            <a:r>
              <a:rPr lang="es-ES_tradnl" i="1" dirty="0"/>
              <a:t>presupuesto </a:t>
            </a:r>
            <a:r>
              <a:rPr lang="es-ES_tradnl" i="1" dirty="0" smtClean="0"/>
              <a:t>del proyecto) </a:t>
            </a:r>
          </a:p>
          <a:p>
            <a:pPr marL="0" indent="0">
              <a:buNone/>
            </a:pPr>
            <a:endParaRPr lang="es-ES_tradnl" i="1" dirty="0" smtClean="0"/>
          </a:p>
          <a:p>
            <a:pPr marL="0" indent="0">
              <a:buNone/>
            </a:pPr>
            <a:r>
              <a:rPr lang="es-ES_tradnl" b="1" i="1" dirty="0" smtClean="0"/>
              <a:t>Tipo de interés tramo reembolsable: Euribor</a:t>
            </a:r>
            <a:r>
              <a:rPr lang="es-ES_tradnl" i="1" dirty="0"/>
              <a:t>, devolución en 10 años incluyendo 2-3 de carencia. </a:t>
            </a:r>
            <a:endParaRPr lang="es-ES_tradnl" i="1" dirty="0" smtClean="0"/>
          </a:p>
          <a:p>
            <a:pPr marL="0" indent="0">
              <a:buNone/>
            </a:pPr>
            <a:endParaRPr lang="es-ES_tradnl" b="1" i="1" dirty="0"/>
          </a:p>
          <a:p>
            <a:pPr marL="0" indent="0">
              <a:buNone/>
            </a:pPr>
            <a:r>
              <a:rPr lang="es-ES_tradnl" b="1" i="1" dirty="0" smtClean="0"/>
              <a:t>Tramo No Reembolsable: </a:t>
            </a:r>
            <a:r>
              <a:rPr lang="es-ES_tradnl" b="1" i="1" dirty="0"/>
              <a:t>33% sobre el 75% de préstamo </a:t>
            </a:r>
            <a:r>
              <a:rPr lang="es-ES_tradnl" i="1" dirty="0"/>
              <a:t>concedido para ambos instrumentos</a:t>
            </a:r>
            <a:r>
              <a:rPr lang="es-ES_tradnl" i="1" dirty="0" smtClean="0"/>
              <a:t>.</a:t>
            </a:r>
          </a:p>
          <a:p>
            <a:pPr marL="0" indent="0" algn="ctr">
              <a:buNone/>
            </a:pPr>
            <a:endParaRPr lang="es-ES_tradnl" i="1" dirty="0"/>
          </a:p>
          <a:p>
            <a:pPr marL="0" indent="0">
              <a:buNone/>
            </a:pPr>
            <a:endParaRPr lang="es-ES_tradnl" i="1" dirty="0"/>
          </a:p>
          <a:p>
            <a:pPr marL="0" indent="0">
              <a:buNone/>
            </a:pPr>
            <a:endParaRPr lang="es-ES_tradnl" i="1" dirty="0"/>
          </a:p>
          <a:p>
            <a:endParaRPr lang="fr-FR" dirty="0"/>
          </a:p>
        </p:txBody>
      </p:sp>
      <p:pic>
        <p:nvPicPr>
          <p:cNvPr id="4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69" y="4429957"/>
            <a:ext cx="1800200" cy="4881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450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39 CuadroTexto"/>
          <p:cNvSpPr txBox="1"/>
          <p:nvPr/>
        </p:nvSpPr>
        <p:spPr>
          <a:xfrm>
            <a:off x="603372" y="681540"/>
            <a:ext cx="8280920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PROCESO DE EVALUACIÓN, APROBACIÓN Y REEMBOLSO</a:t>
            </a:r>
            <a:endParaRPr lang="es-ES" sz="2400" b="1" dirty="0"/>
          </a:p>
        </p:txBody>
      </p:sp>
      <p:sp>
        <p:nvSpPr>
          <p:cNvPr id="41" name="1 Título"/>
          <p:cNvSpPr txBox="1">
            <a:spLocks/>
          </p:cNvSpPr>
          <p:nvPr/>
        </p:nvSpPr>
        <p:spPr>
          <a:xfrm>
            <a:off x="444616" y="195486"/>
            <a:ext cx="8394583" cy="43204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s-E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400" b="1" dirty="0" smtClean="0">
                <a:solidFill>
                  <a:srgbClr val="2F6EBB"/>
                </a:solidFill>
              </a:rPr>
              <a:t>Proceso financiación CDTI </a:t>
            </a:r>
            <a:endParaRPr lang="es-ES" sz="3400" b="1" dirty="0">
              <a:solidFill>
                <a:srgbClr val="2F6EBB"/>
              </a:solidFill>
            </a:endParaRPr>
          </a:p>
        </p:txBody>
      </p:sp>
      <p:grpSp>
        <p:nvGrpSpPr>
          <p:cNvPr id="79" name="78 Grupo"/>
          <p:cNvGrpSpPr/>
          <p:nvPr/>
        </p:nvGrpSpPr>
        <p:grpSpPr>
          <a:xfrm>
            <a:off x="298571" y="1147548"/>
            <a:ext cx="8540629" cy="3049489"/>
            <a:chOff x="124271" y="1844824"/>
            <a:chExt cx="8912225" cy="4891088"/>
          </a:xfrm>
        </p:grpSpPr>
        <p:grpSp>
          <p:nvGrpSpPr>
            <p:cNvPr id="80" name="Group 51"/>
            <p:cNvGrpSpPr>
              <a:grpSpLocks/>
            </p:cNvGrpSpPr>
            <p:nvPr/>
          </p:nvGrpSpPr>
          <p:grpSpPr bwMode="auto">
            <a:xfrm>
              <a:off x="6712396" y="3076724"/>
              <a:ext cx="2324100" cy="3598863"/>
              <a:chOff x="4440" y="1448"/>
              <a:chExt cx="1586" cy="2267"/>
            </a:xfrm>
          </p:grpSpPr>
          <p:grpSp>
            <p:nvGrpSpPr>
              <p:cNvPr id="106" name="Group 46"/>
              <p:cNvGrpSpPr>
                <a:grpSpLocks/>
              </p:cNvGrpSpPr>
              <p:nvPr/>
            </p:nvGrpSpPr>
            <p:grpSpPr bwMode="auto">
              <a:xfrm>
                <a:off x="4522" y="2871"/>
                <a:ext cx="1504" cy="844"/>
                <a:chOff x="4522" y="2871"/>
                <a:chExt cx="1504" cy="844"/>
              </a:xfrm>
            </p:grpSpPr>
            <p:sp>
              <p:nvSpPr>
                <p:cNvPr id="110" name="AutoShape 6"/>
                <p:cNvSpPr>
                  <a:spLocks noChangeArrowheads="1"/>
                </p:cNvSpPr>
                <p:nvPr/>
              </p:nvSpPr>
              <p:spPr bwMode="auto">
                <a:xfrm>
                  <a:off x="4522" y="2871"/>
                  <a:ext cx="1504" cy="460"/>
                </a:xfrm>
                <a:prstGeom prst="homePlate">
                  <a:avLst>
                    <a:gd name="adj" fmla="val 30758"/>
                  </a:avLst>
                </a:prstGeom>
                <a:solidFill>
                  <a:srgbClr val="CCFF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ES">
                    <a:latin typeface="Arial Narrow" pitchFamily="34" charset="0"/>
                  </a:endParaRPr>
                </a:p>
              </p:txBody>
            </p:sp>
            <p:sp>
              <p:nvSpPr>
                <p:cNvPr id="11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866" y="2944"/>
                  <a:ext cx="1063" cy="3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s-ES" sz="2400">
                      <a:latin typeface="Arial Narrow" pitchFamily="34" charset="0"/>
                    </a:rPr>
                    <a:t>Devolución</a:t>
                  </a:r>
                </a:p>
              </p:txBody>
            </p:sp>
            <p:sp>
              <p:nvSpPr>
                <p:cNvPr id="11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764" y="3322"/>
                  <a:ext cx="1139" cy="3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s-ES" sz="2400">
                      <a:latin typeface="Arial Narrow" pitchFamily="34" charset="0"/>
                    </a:rPr>
                    <a:t>8 - 7 años</a:t>
                  </a:r>
                </a:p>
              </p:txBody>
            </p:sp>
          </p:grpSp>
          <p:grpSp>
            <p:nvGrpSpPr>
              <p:cNvPr id="107" name="Group 50"/>
              <p:cNvGrpSpPr>
                <a:grpSpLocks/>
              </p:cNvGrpSpPr>
              <p:nvPr/>
            </p:nvGrpSpPr>
            <p:grpSpPr bwMode="auto">
              <a:xfrm>
                <a:off x="4440" y="1448"/>
                <a:ext cx="1496" cy="1424"/>
                <a:chOff x="4440" y="1448"/>
                <a:chExt cx="1496" cy="1424"/>
              </a:xfrm>
            </p:grpSpPr>
            <p:sp>
              <p:nvSpPr>
                <p:cNvPr id="108" name="AutoShape 47"/>
                <p:cNvSpPr>
                  <a:spLocks noChangeArrowheads="1"/>
                </p:cNvSpPr>
                <p:nvPr/>
              </p:nvSpPr>
              <p:spPr bwMode="auto">
                <a:xfrm>
                  <a:off x="5104" y="2048"/>
                  <a:ext cx="272" cy="824"/>
                </a:xfrm>
                <a:prstGeom prst="upArrow">
                  <a:avLst>
                    <a:gd name="adj1" fmla="val 50000"/>
                    <a:gd name="adj2" fmla="val 75735"/>
                  </a:avLst>
                </a:prstGeom>
                <a:solidFill>
                  <a:srgbClr val="99CCFF"/>
                </a:solidFill>
                <a:ln w="9525">
                  <a:solidFill>
                    <a:srgbClr val="3366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ES">
                    <a:latin typeface="Arial Narrow" pitchFamily="34" charset="0"/>
                  </a:endParaRPr>
                </a:p>
              </p:txBody>
            </p:sp>
            <p:sp>
              <p:nvSpPr>
                <p:cNvPr id="10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440" y="1448"/>
                  <a:ext cx="1496" cy="681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/>
                  <a:r>
                    <a:rPr lang="es-ES" sz="1600" dirty="0">
                      <a:latin typeface="Arial Narrow" pitchFamily="34" charset="0"/>
                    </a:rPr>
                    <a:t>Pagos semestrales</a:t>
                  </a:r>
                </a:p>
                <a:p>
                  <a:pPr algn="ctr" eaLnBrk="1" hangingPunct="1"/>
                  <a:r>
                    <a:rPr lang="es-ES" sz="1400" dirty="0">
                      <a:latin typeface="Arial Narrow" pitchFamily="34" charset="0"/>
                    </a:rPr>
                    <a:t>Condonación del tramo no reembolsable</a:t>
                  </a:r>
                  <a:r>
                    <a:rPr lang="es-ES" sz="1600" dirty="0">
                      <a:latin typeface="Arial Narrow" pitchFamily="34" charset="0"/>
                    </a:rPr>
                    <a:t> </a:t>
                  </a:r>
                </a:p>
              </p:txBody>
            </p:sp>
          </p:grpSp>
        </p:grpSp>
        <p:sp>
          <p:nvSpPr>
            <p:cNvPr id="81" name="AutoShape 25"/>
            <p:cNvSpPr>
              <a:spLocks noChangeArrowheads="1"/>
            </p:cNvSpPr>
            <p:nvPr/>
          </p:nvSpPr>
          <p:spPr bwMode="auto">
            <a:xfrm>
              <a:off x="1062484" y="3432324"/>
              <a:ext cx="398462" cy="1866900"/>
            </a:xfrm>
            <a:prstGeom prst="downArrow">
              <a:avLst>
                <a:gd name="adj1" fmla="val 55713"/>
                <a:gd name="adj2" fmla="val 58089"/>
              </a:avLst>
            </a:prstGeom>
            <a:solidFill>
              <a:srgbClr val="99CC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latin typeface="Arial Narrow" pitchFamily="34" charset="0"/>
              </a:endParaRPr>
            </a:p>
          </p:txBody>
        </p:sp>
        <p:grpSp>
          <p:nvGrpSpPr>
            <p:cNvPr id="82" name="Group 45"/>
            <p:cNvGrpSpPr>
              <a:grpSpLocks/>
            </p:cNvGrpSpPr>
            <p:nvPr/>
          </p:nvGrpSpPr>
          <p:grpSpPr bwMode="auto">
            <a:xfrm>
              <a:off x="5228860" y="5332752"/>
              <a:ext cx="2108689" cy="1381125"/>
              <a:chOff x="3428" y="2869"/>
              <a:chExt cx="1439" cy="870"/>
            </a:xfrm>
            <a:solidFill>
              <a:schemeClr val="accent5">
                <a:lumMod val="75000"/>
              </a:schemeClr>
            </a:solidFill>
          </p:grpSpPr>
          <p:sp>
            <p:nvSpPr>
              <p:cNvPr id="103" name="AutoShape 10"/>
              <p:cNvSpPr>
                <a:spLocks noChangeArrowheads="1"/>
              </p:cNvSpPr>
              <p:nvPr/>
            </p:nvSpPr>
            <p:spPr bwMode="auto">
              <a:xfrm>
                <a:off x="3506" y="2869"/>
                <a:ext cx="1352" cy="460"/>
              </a:xfrm>
              <a:prstGeom prst="homePlate">
                <a:avLst>
                  <a:gd name="adj" fmla="val 74703"/>
                </a:avLst>
              </a:prstGeom>
              <a:grpFill/>
              <a:ln w="9525">
                <a:solidFill>
                  <a:srgbClr val="92D05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104" name="Text Box 11"/>
              <p:cNvSpPr txBox="1">
                <a:spLocks noChangeArrowheads="1"/>
              </p:cNvSpPr>
              <p:nvPr/>
            </p:nvSpPr>
            <p:spPr bwMode="auto">
              <a:xfrm>
                <a:off x="3428" y="2947"/>
                <a:ext cx="1439" cy="393"/>
              </a:xfrm>
              <a:prstGeom prst="rect">
                <a:avLst/>
              </a:prstGeom>
              <a:noFill/>
              <a:ln w="9525">
                <a:solidFill>
                  <a:srgbClr val="92D050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s-ES" sz="2400" dirty="0">
                    <a:latin typeface="Arial Narrow" pitchFamily="34" charset="0"/>
                  </a:rPr>
                  <a:t>Carencia</a:t>
                </a:r>
              </a:p>
            </p:txBody>
          </p:sp>
          <p:sp>
            <p:nvSpPr>
              <p:cNvPr id="105" name="Text Box 14"/>
              <p:cNvSpPr txBox="1">
                <a:spLocks noChangeArrowheads="1"/>
              </p:cNvSpPr>
              <p:nvPr/>
            </p:nvSpPr>
            <p:spPr bwMode="auto">
              <a:xfrm>
                <a:off x="3495" y="3346"/>
                <a:ext cx="1163" cy="393"/>
              </a:xfrm>
              <a:prstGeom prst="rect">
                <a:avLst/>
              </a:prstGeom>
              <a:noFill/>
              <a:ln w="9525">
                <a:solidFill>
                  <a:srgbClr val="92D050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s-ES" sz="2400" dirty="0">
                    <a:latin typeface="Arial Narrow" pitchFamily="34" charset="0"/>
                  </a:rPr>
                  <a:t>2 – 3 años</a:t>
                </a:r>
              </a:p>
            </p:txBody>
          </p:sp>
        </p:grpSp>
        <p:sp>
          <p:nvSpPr>
            <p:cNvPr id="83" name="Oval 23"/>
            <p:cNvSpPr>
              <a:spLocks noChangeArrowheads="1"/>
            </p:cNvSpPr>
            <p:nvPr/>
          </p:nvSpPr>
          <p:spPr bwMode="auto">
            <a:xfrm>
              <a:off x="1249809" y="1844824"/>
              <a:ext cx="1816100" cy="7239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s-ES">
                  <a:latin typeface="Arial Narrow" pitchFamily="34" charset="0"/>
                </a:rPr>
                <a:t>Firma de contrato</a:t>
              </a:r>
              <a:endParaRPr lang="es-ES" sz="1200">
                <a:latin typeface="Arial Narrow" pitchFamily="34" charset="0"/>
              </a:endParaRPr>
            </a:p>
          </p:txBody>
        </p:sp>
        <p:grpSp>
          <p:nvGrpSpPr>
            <p:cNvPr id="84" name="Group 52"/>
            <p:cNvGrpSpPr>
              <a:grpSpLocks/>
            </p:cNvGrpSpPr>
            <p:nvPr/>
          </p:nvGrpSpPr>
          <p:grpSpPr bwMode="auto">
            <a:xfrm>
              <a:off x="124271" y="3927624"/>
              <a:ext cx="1816100" cy="2138363"/>
              <a:chOff x="-56" y="1984"/>
              <a:chExt cx="1240" cy="1347"/>
            </a:xfrm>
          </p:grpSpPr>
          <p:sp>
            <p:nvSpPr>
              <p:cNvPr id="100" name="AutoShape 18"/>
              <p:cNvSpPr>
                <a:spLocks noChangeArrowheads="1"/>
              </p:cNvSpPr>
              <p:nvPr/>
            </p:nvSpPr>
            <p:spPr bwMode="auto">
              <a:xfrm>
                <a:off x="128" y="2416"/>
                <a:ext cx="272" cy="456"/>
              </a:xfrm>
              <a:prstGeom prst="upArrow">
                <a:avLst>
                  <a:gd name="adj1" fmla="val 50000"/>
                  <a:gd name="adj2" fmla="val 41912"/>
                </a:avLst>
              </a:prstGeom>
              <a:solidFill>
                <a:srgbClr val="99CCFF"/>
              </a:solidFill>
              <a:ln w="9525">
                <a:solidFill>
                  <a:srgbClr val="3366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101" name="Oval 19"/>
              <p:cNvSpPr>
                <a:spLocks noChangeArrowheads="1"/>
              </p:cNvSpPr>
              <p:nvPr/>
            </p:nvSpPr>
            <p:spPr bwMode="auto">
              <a:xfrm>
                <a:off x="-56" y="1984"/>
                <a:ext cx="1240" cy="45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s-ES">
                    <a:latin typeface="Arial Narrow" pitchFamily="34" charset="0"/>
                  </a:rPr>
                  <a:t>Solicitud</a:t>
                </a:r>
              </a:p>
              <a:p>
                <a:pPr algn="ctr"/>
                <a:r>
                  <a:rPr lang="es-ES" sz="1200">
                    <a:latin typeface="Arial Narrow" pitchFamily="34" charset="0"/>
                  </a:rPr>
                  <a:t>Inicio aceptación gastos</a:t>
                </a:r>
              </a:p>
            </p:txBody>
          </p:sp>
          <p:sp>
            <p:nvSpPr>
              <p:cNvPr id="102" name="AutoShape 28"/>
              <p:cNvSpPr>
                <a:spLocks noChangeArrowheads="1"/>
              </p:cNvSpPr>
              <p:nvPr/>
            </p:nvSpPr>
            <p:spPr bwMode="auto">
              <a:xfrm>
                <a:off x="120" y="2871"/>
                <a:ext cx="257" cy="460"/>
              </a:xfrm>
              <a:prstGeom prst="homePlate">
                <a:avLst>
                  <a:gd name="adj" fmla="val 0"/>
                </a:avLst>
              </a:prstGeom>
              <a:solidFill>
                <a:srgbClr val="339966">
                  <a:alpha val="47842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s-ES">
                  <a:latin typeface="Arial Narrow" pitchFamily="34" charset="0"/>
                </a:endParaRPr>
              </a:p>
            </p:txBody>
          </p:sp>
        </p:grpSp>
        <p:grpSp>
          <p:nvGrpSpPr>
            <p:cNvPr id="85" name="Group 24"/>
            <p:cNvGrpSpPr>
              <a:grpSpLocks/>
            </p:cNvGrpSpPr>
            <p:nvPr/>
          </p:nvGrpSpPr>
          <p:grpSpPr bwMode="auto">
            <a:xfrm>
              <a:off x="468759" y="5332562"/>
              <a:ext cx="5368925" cy="1403350"/>
              <a:chOff x="27" y="2869"/>
              <a:chExt cx="3120" cy="884"/>
            </a:xfrm>
          </p:grpSpPr>
          <p:sp>
            <p:nvSpPr>
              <p:cNvPr id="97" name="Text Box 9"/>
              <p:cNvSpPr txBox="1">
                <a:spLocks noChangeArrowheads="1"/>
              </p:cNvSpPr>
              <p:nvPr/>
            </p:nvSpPr>
            <p:spPr bwMode="auto">
              <a:xfrm>
                <a:off x="901" y="3360"/>
                <a:ext cx="1163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ES" sz="2400" dirty="0">
                    <a:latin typeface="Arial Narrow" pitchFamily="34" charset="0"/>
                  </a:rPr>
                  <a:t>1 – 3 años</a:t>
                </a:r>
              </a:p>
            </p:txBody>
          </p:sp>
          <p:sp>
            <p:nvSpPr>
              <p:cNvPr id="98" name="AutoShape 7"/>
              <p:cNvSpPr>
                <a:spLocks noChangeArrowheads="1"/>
              </p:cNvSpPr>
              <p:nvPr/>
            </p:nvSpPr>
            <p:spPr bwMode="auto">
              <a:xfrm>
                <a:off x="195" y="2869"/>
                <a:ext cx="2794" cy="460"/>
              </a:xfrm>
              <a:prstGeom prst="homePlate">
                <a:avLst>
                  <a:gd name="adj" fmla="val 0"/>
                </a:avLst>
              </a:prstGeom>
              <a:solidFill>
                <a:srgbClr val="3399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99" name="Text Box 8"/>
              <p:cNvSpPr txBox="1">
                <a:spLocks noChangeArrowheads="1"/>
              </p:cNvSpPr>
              <p:nvPr/>
            </p:nvSpPr>
            <p:spPr bwMode="auto">
              <a:xfrm>
                <a:off x="27" y="2947"/>
                <a:ext cx="3120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ES" sz="2400">
                    <a:latin typeface="Arial Narrow" pitchFamily="34" charset="0"/>
                  </a:rPr>
                  <a:t>Ejecución proyecto</a:t>
                </a:r>
              </a:p>
            </p:txBody>
          </p:sp>
        </p:grpSp>
        <p:sp>
          <p:nvSpPr>
            <p:cNvPr id="86" name="AutoShape 31"/>
            <p:cNvSpPr>
              <a:spLocks noChangeArrowheads="1"/>
            </p:cNvSpPr>
            <p:nvPr/>
          </p:nvSpPr>
          <p:spPr bwMode="auto">
            <a:xfrm>
              <a:off x="1929259" y="2594124"/>
              <a:ext cx="398462" cy="2717800"/>
            </a:xfrm>
            <a:prstGeom prst="upDownArrow">
              <a:avLst>
                <a:gd name="adj1" fmla="val 50000"/>
                <a:gd name="adj2" fmla="val 63218"/>
              </a:avLst>
            </a:prstGeom>
            <a:solidFill>
              <a:srgbClr val="99CC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latin typeface="Arial Narrow" pitchFamily="34" charset="0"/>
              </a:endParaRPr>
            </a:p>
          </p:txBody>
        </p:sp>
        <p:sp>
          <p:nvSpPr>
            <p:cNvPr id="87" name="Oval 21"/>
            <p:cNvSpPr>
              <a:spLocks noChangeArrowheads="1"/>
            </p:cNvSpPr>
            <p:nvPr/>
          </p:nvSpPr>
          <p:spPr bwMode="auto">
            <a:xfrm>
              <a:off x="276671" y="2695724"/>
              <a:ext cx="1816100" cy="7239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s-ES">
                  <a:latin typeface="Arial Narrow" pitchFamily="34" charset="0"/>
                </a:rPr>
                <a:t>Evaluación</a:t>
              </a:r>
              <a:endParaRPr lang="es-ES" sz="1200">
                <a:latin typeface="Arial Narrow" pitchFamily="34" charset="0"/>
              </a:endParaRPr>
            </a:p>
          </p:txBody>
        </p:sp>
        <p:sp>
          <p:nvSpPr>
            <p:cNvPr id="88" name="AutoShape 33"/>
            <p:cNvSpPr>
              <a:spLocks noChangeArrowheads="1"/>
            </p:cNvSpPr>
            <p:nvPr/>
          </p:nvSpPr>
          <p:spPr bwMode="auto">
            <a:xfrm>
              <a:off x="3477071" y="3457724"/>
              <a:ext cx="398463" cy="1816100"/>
            </a:xfrm>
            <a:prstGeom prst="upDownArrow">
              <a:avLst>
                <a:gd name="adj1" fmla="val 50000"/>
                <a:gd name="adj2" fmla="val 59989"/>
              </a:avLst>
            </a:prstGeom>
            <a:solidFill>
              <a:srgbClr val="99CC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latin typeface="Arial Narrow" pitchFamily="34" charset="0"/>
              </a:endParaRPr>
            </a:p>
          </p:txBody>
        </p:sp>
        <p:sp>
          <p:nvSpPr>
            <p:cNvPr id="89" name="AutoShape 34"/>
            <p:cNvSpPr>
              <a:spLocks noChangeArrowheads="1"/>
            </p:cNvSpPr>
            <p:nvPr/>
          </p:nvSpPr>
          <p:spPr bwMode="auto">
            <a:xfrm>
              <a:off x="4239071" y="3445024"/>
              <a:ext cx="398463" cy="1854200"/>
            </a:xfrm>
            <a:prstGeom prst="downArrow">
              <a:avLst>
                <a:gd name="adj1" fmla="val 55713"/>
                <a:gd name="adj2" fmla="val 57693"/>
              </a:avLst>
            </a:prstGeom>
            <a:solidFill>
              <a:srgbClr val="99CC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latin typeface="Arial Narrow" pitchFamily="34" charset="0"/>
              </a:endParaRPr>
            </a:p>
          </p:txBody>
        </p:sp>
        <p:sp>
          <p:nvSpPr>
            <p:cNvPr id="90" name="Oval 35"/>
            <p:cNvSpPr>
              <a:spLocks noChangeArrowheads="1"/>
            </p:cNvSpPr>
            <p:nvPr/>
          </p:nvSpPr>
          <p:spPr bwMode="auto">
            <a:xfrm>
              <a:off x="2937321" y="2746524"/>
              <a:ext cx="2297113" cy="7239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s-ES">
                  <a:latin typeface="Arial Narrow" pitchFamily="34" charset="0"/>
                </a:rPr>
                <a:t>Seguimiento</a:t>
              </a:r>
              <a:endParaRPr lang="es-ES" sz="1200">
                <a:latin typeface="Arial Narrow" pitchFamily="34" charset="0"/>
              </a:endParaRPr>
            </a:p>
          </p:txBody>
        </p:sp>
        <p:sp>
          <p:nvSpPr>
            <p:cNvPr id="91" name="Oval 36"/>
            <p:cNvSpPr>
              <a:spLocks noChangeArrowheads="1"/>
            </p:cNvSpPr>
            <p:nvPr/>
          </p:nvSpPr>
          <p:spPr bwMode="auto">
            <a:xfrm>
              <a:off x="2210246" y="3838724"/>
              <a:ext cx="1817688" cy="7239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s-ES">
                  <a:latin typeface="Arial Narrow" pitchFamily="34" charset="0"/>
                </a:rPr>
                <a:t>Disposición </a:t>
              </a:r>
            </a:p>
            <a:p>
              <a:pPr algn="ctr"/>
              <a:r>
                <a:rPr lang="es-ES">
                  <a:latin typeface="Arial Narrow" pitchFamily="34" charset="0"/>
                </a:rPr>
                <a:t>anticipada</a:t>
              </a:r>
            </a:p>
          </p:txBody>
        </p:sp>
        <p:sp>
          <p:nvSpPr>
            <p:cNvPr id="92" name="AutoShape 37"/>
            <p:cNvSpPr>
              <a:spLocks noChangeArrowheads="1"/>
            </p:cNvSpPr>
            <p:nvPr/>
          </p:nvSpPr>
          <p:spPr bwMode="auto">
            <a:xfrm>
              <a:off x="2854771" y="4549924"/>
              <a:ext cx="398463" cy="711200"/>
            </a:xfrm>
            <a:prstGeom prst="downArrow">
              <a:avLst>
                <a:gd name="adj1" fmla="val 44120"/>
                <a:gd name="adj2" fmla="val 60297"/>
              </a:avLst>
            </a:prstGeom>
            <a:solidFill>
              <a:srgbClr val="99CC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latin typeface="Arial Narrow" pitchFamily="34" charset="0"/>
              </a:endParaRPr>
            </a:p>
          </p:txBody>
        </p:sp>
        <p:grpSp>
          <p:nvGrpSpPr>
            <p:cNvPr id="93" name="Group 41"/>
            <p:cNvGrpSpPr>
              <a:grpSpLocks/>
            </p:cNvGrpSpPr>
            <p:nvPr/>
          </p:nvGrpSpPr>
          <p:grpSpPr bwMode="auto">
            <a:xfrm>
              <a:off x="4378771" y="1908324"/>
              <a:ext cx="2298700" cy="3416300"/>
              <a:chOff x="2848" y="712"/>
              <a:chExt cx="1568" cy="2152"/>
            </a:xfrm>
          </p:grpSpPr>
          <p:sp>
            <p:nvSpPr>
              <p:cNvPr id="95" name="AutoShape 40"/>
              <p:cNvSpPr>
                <a:spLocks noChangeArrowheads="1"/>
              </p:cNvSpPr>
              <p:nvPr/>
            </p:nvSpPr>
            <p:spPr bwMode="auto">
              <a:xfrm>
                <a:off x="3520" y="1152"/>
                <a:ext cx="272" cy="1712"/>
              </a:xfrm>
              <a:prstGeom prst="upDownArrow">
                <a:avLst>
                  <a:gd name="adj1" fmla="val 50000"/>
                  <a:gd name="adj2" fmla="val 89779"/>
                </a:avLst>
              </a:prstGeom>
              <a:solidFill>
                <a:srgbClr val="99CCFF"/>
              </a:solidFill>
              <a:ln w="9525">
                <a:solidFill>
                  <a:srgbClr val="3366FF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96" name="Oval 39"/>
              <p:cNvSpPr>
                <a:spLocks noChangeArrowheads="1"/>
              </p:cNvSpPr>
              <p:nvPr/>
            </p:nvSpPr>
            <p:spPr bwMode="auto">
              <a:xfrm>
                <a:off x="2848" y="712"/>
                <a:ext cx="1568" cy="45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s-ES">
                    <a:latin typeface="Arial Narrow" pitchFamily="34" charset="0"/>
                  </a:rPr>
                  <a:t>Fin proyecto</a:t>
                </a:r>
                <a:endParaRPr lang="es-ES" sz="1200">
                  <a:latin typeface="Arial Narrow" pitchFamily="34" charset="0"/>
                </a:endParaRPr>
              </a:p>
            </p:txBody>
          </p:sp>
        </p:grpSp>
        <p:sp>
          <p:nvSpPr>
            <p:cNvPr id="94" name="Oval 32"/>
            <p:cNvSpPr>
              <a:spLocks noChangeArrowheads="1"/>
            </p:cNvSpPr>
            <p:nvPr/>
          </p:nvSpPr>
          <p:spPr bwMode="auto">
            <a:xfrm>
              <a:off x="4086671" y="3826024"/>
              <a:ext cx="1874838" cy="7239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s-ES">
                  <a:latin typeface="Arial Narrow" pitchFamily="34" charset="0"/>
                </a:rPr>
                <a:t>Pagos</a:t>
              </a:r>
              <a:endParaRPr lang="es-ES" sz="1200">
                <a:latin typeface="Arial Narrow" pitchFamily="34" charset="0"/>
              </a:endParaRPr>
            </a:p>
          </p:txBody>
        </p:sp>
      </p:grpSp>
      <p:pic>
        <p:nvPicPr>
          <p:cNvPr id="38" name="irc_mi" descr="Resultado de imagen de femp logos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80" y="4474347"/>
            <a:ext cx="1800200" cy="446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109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70" y="630679"/>
            <a:ext cx="7884370" cy="371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Elipse"/>
          <p:cNvSpPr/>
          <p:nvPr/>
        </p:nvSpPr>
        <p:spPr>
          <a:xfrm>
            <a:off x="4860032" y="1815666"/>
            <a:ext cx="1440160" cy="2700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1 Título"/>
          <p:cNvSpPr txBox="1">
            <a:spLocks noGrp="1"/>
          </p:cNvSpPr>
          <p:nvPr>
            <p:ph type="title"/>
          </p:nvPr>
        </p:nvSpPr>
        <p:spPr>
          <a:xfrm>
            <a:off x="286046" y="69719"/>
            <a:ext cx="7272808" cy="49845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s-E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400" b="1" dirty="0" smtClean="0">
                <a:solidFill>
                  <a:srgbClr val="2F6EBB"/>
                </a:solidFill>
              </a:rPr>
              <a:t>Proceso financiación CDTI </a:t>
            </a:r>
            <a:endParaRPr lang="es-ES" sz="3400" b="1" dirty="0">
              <a:solidFill>
                <a:srgbClr val="2F6EBB"/>
              </a:solidFill>
            </a:endParaRPr>
          </a:p>
        </p:txBody>
      </p:sp>
      <p:pic>
        <p:nvPicPr>
          <p:cNvPr id="7" name="irc_mi" descr="Resultado de imagen de femp logos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46" y="4438835"/>
            <a:ext cx="1800200" cy="48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619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83" y="594804"/>
            <a:ext cx="7954854" cy="3852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Elipse"/>
          <p:cNvSpPr/>
          <p:nvPr/>
        </p:nvSpPr>
        <p:spPr>
          <a:xfrm>
            <a:off x="1342331" y="1836818"/>
            <a:ext cx="2232248" cy="2700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1 Título"/>
          <p:cNvSpPr txBox="1">
            <a:spLocks noGrp="1"/>
          </p:cNvSpPr>
          <p:nvPr>
            <p:ph type="title"/>
          </p:nvPr>
        </p:nvSpPr>
        <p:spPr>
          <a:xfrm>
            <a:off x="333847" y="79337"/>
            <a:ext cx="4608512" cy="45332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s-E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400" b="1" dirty="0" smtClean="0">
                <a:solidFill>
                  <a:srgbClr val="2F6EBB"/>
                </a:solidFill>
              </a:rPr>
              <a:t>Proceso financiación CDTI </a:t>
            </a:r>
            <a:endParaRPr lang="es-ES" sz="3400" b="1" dirty="0">
              <a:solidFill>
                <a:srgbClr val="2F6EBB"/>
              </a:solidFill>
            </a:endParaRPr>
          </a:p>
        </p:txBody>
      </p:sp>
      <p:pic>
        <p:nvPicPr>
          <p:cNvPr id="7" name="irc_mi" descr="Resultado de imagen de femp logos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10" y="4447713"/>
            <a:ext cx="1800200" cy="422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12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05978"/>
            <a:ext cx="8208912" cy="583574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fr-FR" sz="2400" b="1" dirty="0" err="1" smtClean="0">
                <a:solidFill>
                  <a:srgbClr val="2D6BB5"/>
                </a:solidFill>
              </a:rPr>
              <a:t>Ejemplos</a:t>
            </a:r>
            <a:r>
              <a:rPr lang="fr-FR" sz="2400" b="1" dirty="0" smtClean="0">
                <a:solidFill>
                  <a:srgbClr val="2D6BB5"/>
                </a:solidFill>
              </a:rPr>
              <a:t> de </a:t>
            </a:r>
            <a:r>
              <a:rPr lang="fr-FR" sz="2400" b="1" dirty="0" err="1" smtClean="0">
                <a:solidFill>
                  <a:srgbClr val="2D6BB5"/>
                </a:solidFill>
              </a:rPr>
              <a:t>proyectos</a:t>
            </a:r>
            <a:r>
              <a:rPr lang="fr-FR" sz="2400" b="1" dirty="0" smtClean="0">
                <a:solidFill>
                  <a:srgbClr val="2D6BB5"/>
                </a:solidFill>
              </a:rPr>
              <a:t> CDTI: </a:t>
            </a:r>
            <a:r>
              <a:rPr lang="fr-FR" sz="2400" b="1" dirty="0" err="1" smtClean="0">
                <a:solidFill>
                  <a:srgbClr val="2D6BB5"/>
                </a:solidFill>
              </a:rPr>
              <a:t>Tecnologías</a:t>
            </a:r>
            <a:r>
              <a:rPr lang="fr-FR" sz="2400" b="1" dirty="0" smtClean="0">
                <a:solidFill>
                  <a:srgbClr val="2D6BB5"/>
                </a:solidFill>
              </a:rPr>
              <a:t> </a:t>
            </a:r>
            <a:r>
              <a:rPr lang="fr-FR" sz="2400" b="1" dirty="0" err="1" smtClean="0">
                <a:solidFill>
                  <a:srgbClr val="2D6BB5"/>
                </a:solidFill>
              </a:rPr>
              <a:t>pesqueras</a:t>
            </a:r>
            <a:r>
              <a:rPr lang="fr-FR" sz="2400" b="1" dirty="0" smtClean="0">
                <a:solidFill>
                  <a:srgbClr val="2D6BB5"/>
                </a:solidFill>
              </a:rPr>
              <a:t> y </a:t>
            </a:r>
            <a:r>
              <a:rPr lang="fr-FR" sz="2400" b="1" dirty="0" err="1" smtClean="0">
                <a:solidFill>
                  <a:srgbClr val="2D6BB5"/>
                </a:solidFill>
              </a:rPr>
              <a:t>transformación</a:t>
            </a:r>
            <a:endParaRPr lang="fr-FR" sz="2400" b="1" dirty="0">
              <a:solidFill>
                <a:srgbClr val="2D6BB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059582"/>
            <a:ext cx="8077200" cy="3394472"/>
          </a:xfrm>
        </p:spPr>
        <p:txBody>
          <a:bodyPr>
            <a:normAutofit fontScale="55000" lnSpcReduction="20000"/>
          </a:bodyPr>
          <a:lstStyle/>
          <a:p>
            <a:r>
              <a:rPr lang="fr-FR" dirty="0"/>
              <a:t>PRODUCTOS DE QUINTA GAMA A PARTIR DE PESCADOS PROCEDENTES DE LA PESQUERIA DE ARRASTRE DE </a:t>
            </a:r>
            <a:r>
              <a:rPr lang="fr-FR" dirty="0" smtClean="0"/>
              <a:t>BAJURA. </a:t>
            </a:r>
            <a:r>
              <a:rPr lang="fr-FR" dirty="0" smtClean="0">
                <a:solidFill>
                  <a:srgbClr val="2D6BB5"/>
                </a:solidFill>
              </a:rPr>
              <a:t>GALICIA</a:t>
            </a:r>
          </a:p>
          <a:p>
            <a:endParaRPr lang="fr-FR" dirty="0" smtClean="0"/>
          </a:p>
          <a:p>
            <a:r>
              <a:rPr lang="es-ES_tradnl" dirty="0" smtClean="0"/>
              <a:t>CALIPESCA: </a:t>
            </a:r>
            <a:r>
              <a:rPr lang="es-ES_tradnl" dirty="0"/>
              <a:t>CADENA DE VALOR DIGITAL DE LA </a:t>
            </a:r>
            <a:r>
              <a:rPr lang="es-ES_tradnl" dirty="0" smtClean="0"/>
              <a:t>PESCA. </a:t>
            </a:r>
            <a:r>
              <a:rPr lang="es-ES_tradnl" dirty="0" smtClean="0">
                <a:solidFill>
                  <a:srgbClr val="2D6BB5"/>
                </a:solidFill>
              </a:rPr>
              <a:t>GALICIA</a:t>
            </a:r>
          </a:p>
          <a:p>
            <a:endParaRPr lang="es-ES_tradnl" dirty="0"/>
          </a:p>
          <a:p>
            <a:r>
              <a:rPr lang="fr-FR" dirty="0"/>
              <a:t>HOLOTURIAS COMO NUEVO RECURSO MARINO DE </a:t>
            </a:r>
            <a:r>
              <a:rPr lang="fr-FR" dirty="0" smtClean="0">
                <a:solidFill>
                  <a:srgbClr val="2D6BB5"/>
                </a:solidFill>
              </a:rPr>
              <a:t>GALICIA</a:t>
            </a:r>
          </a:p>
          <a:p>
            <a:endParaRPr lang="fr-FR" dirty="0"/>
          </a:p>
          <a:p>
            <a:r>
              <a:rPr lang="es-ES_tradnl" dirty="0"/>
              <a:t>DESARROLLO DE TECNOLOGÍAS PARA NUEVOS PROCESOS DE PRODUCTOS </a:t>
            </a:r>
            <a:r>
              <a:rPr lang="es-ES_tradnl" dirty="0" smtClean="0"/>
              <a:t>PESQUEROS. </a:t>
            </a:r>
            <a:r>
              <a:rPr lang="es-ES_tradnl" dirty="0" smtClean="0">
                <a:solidFill>
                  <a:srgbClr val="2D6BB5"/>
                </a:solidFill>
              </a:rPr>
              <a:t>GALICIA</a:t>
            </a:r>
          </a:p>
          <a:p>
            <a:endParaRPr lang="es-ES_tradnl" dirty="0"/>
          </a:p>
          <a:p>
            <a:r>
              <a:rPr lang="es-ES_tradnl" dirty="0"/>
              <a:t>DISEÑO Y DESARROLLO DE SOLUCIONES TECNOLÓGICAS PARA LA FLOTA ARRASTRERA DE GRAN ALTURA DEL </a:t>
            </a:r>
            <a:r>
              <a:rPr lang="es-ES_tradnl" dirty="0" smtClean="0"/>
              <a:t>FUTURO. </a:t>
            </a:r>
            <a:r>
              <a:rPr lang="es-ES_tradnl" dirty="0" smtClean="0">
                <a:solidFill>
                  <a:srgbClr val="2D6BB5"/>
                </a:solidFill>
              </a:rPr>
              <a:t>GALICIA</a:t>
            </a:r>
            <a:endParaRPr lang="fr-FR" dirty="0">
              <a:solidFill>
                <a:srgbClr val="2D6BB5"/>
              </a:solidFill>
            </a:endParaRPr>
          </a:p>
          <a:p>
            <a:endParaRPr lang="fr-FR" dirty="0"/>
          </a:p>
        </p:txBody>
      </p:sp>
      <p:pic>
        <p:nvPicPr>
          <p:cNvPr id="4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13" y="4474346"/>
            <a:ext cx="1800200" cy="4023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659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1066800" y="202406"/>
            <a:ext cx="8077200" cy="8572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_tradnl" sz="3400" b="1" dirty="0" smtClean="0">
                <a:solidFill>
                  <a:srgbClr val="2F6EBB"/>
                </a:solidFill>
              </a:rPr>
              <a:t>¿Quiénes somos?</a:t>
            </a:r>
            <a:endParaRPr lang="es-ES" sz="3400" b="1" dirty="0">
              <a:solidFill>
                <a:srgbClr val="2F6EBB"/>
              </a:solidFill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465573" y="1011496"/>
            <a:ext cx="7848872" cy="2754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None/>
              <a:defRPr/>
            </a:pPr>
            <a:r>
              <a:rPr lang="es-ES" sz="2800" b="0" dirty="0">
                <a:latin typeface="+mn-lt"/>
              </a:rPr>
              <a:t>Centro para el Desarrollo Tecnológico </a:t>
            </a:r>
            <a:r>
              <a:rPr lang="es-ES" sz="2800" b="0" dirty="0" smtClean="0">
                <a:latin typeface="+mn-lt"/>
              </a:rPr>
              <a:t>Industrial E.P.E. </a:t>
            </a:r>
            <a:r>
              <a:rPr lang="es-ES" sz="2800" b="0" dirty="0">
                <a:latin typeface="+mn-lt"/>
              </a:rPr>
              <a:t>(CDTI)</a:t>
            </a:r>
            <a:endParaRPr lang="es-ES" sz="2400" b="0" dirty="0">
              <a:latin typeface="+mn-lt"/>
            </a:endParaRPr>
          </a:p>
          <a:p>
            <a:pPr algn="l" eaLnBrk="0" hangingPunct="0">
              <a:defRPr/>
            </a:pPr>
            <a:endParaRPr lang="es-ES" b="0" dirty="0">
              <a:latin typeface="+mn-lt"/>
            </a:endParaRPr>
          </a:p>
          <a:p>
            <a:pPr algn="l" eaLnBrk="0" hangingPunct="0">
              <a:spcBef>
                <a:spcPct val="10000"/>
              </a:spcBef>
              <a:buFontTx/>
              <a:buChar char="•"/>
              <a:defRPr/>
            </a:pPr>
            <a:r>
              <a:rPr lang="es-ES" b="0" dirty="0">
                <a:latin typeface="+mn-lt"/>
              </a:rPr>
              <a:t> Organismo creado en 1977.</a:t>
            </a:r>
          </a:p>
          <a:p>
            <a:pPr algn="l" eaLnBrk="0" hangingPunct="0">
              <a:spcBef>
                <a:spcPct val="10000"/>
              </a:spcBef>
              <a:buFont typeface="Arial" charset="0"/>
              <a:buChar char="•"/>
              <a:defRPr/>
            </a:pPr>
            <a:r>
              <a:rPr lang="es-ES" b="0" dirty="0">
                <a:latin typeface="+mn-lt"/>
              </a:rPr>
              <a:t> Entidad Pública Empresarial.</a:t>
            </a:r>
          </a:p>
          <a:p>
            <a:pPr algn="l" eaLnBrk="0" hangingPunct="0">
              <a:spcBef>
                <a:spcPct val="10000"/>
              </a:spcBef>
              <a:buFont typeface="Arial" charset="0"/>
              <a:buChar char="•"/>
              <a:defRPr/>
            </a:pPr>
            <a:r>
              <a:rPr lang="es-ES" b="0" dirty="0">
                <a:latin typeface="+mn-lt"/>
              </a:rPr>
              <a:t> Dependiente del Ministerio </a:t>
            </a:r>
            <a:r>
              <a:rPr lang="es-ES" b="0" dirty="0" smtClean="0">
                <a:latin typeface="+mn-lt"/>
              </a:rPr>
              <a:t>de Economía, Industria y Competitividad.</a:t>
            </a:r>
            <a:endParaRPr lang="es-ES" b="0" dirty="0">
              <a:latin typeface="+mn-lt"/>
            </a:endParaRPr>
          </a:p>
          <a:p>
            <a:pPr algn="l" eaLnBrk="0" hangingPunct="0">
              <a:spcBef>
                <a:spcPct val="10000"/>
              </a:spcBef>
              <a:buFont typeface="Arial" charset="0"/>
              <a:buChar char="•"/>
              <a:defRPr/>
            </a:pPr>
            <a:r>
              <a:rPr lang="es-ES" b="0" dirty="0">
                <a:latin typeface="+mn-lt"/>
              </a:rPr>
              <a:t> </a:t>
            </a:r>
            <a:r>
              <a:rPr lang="es-ES" dirty="0">
                <a:latin typeface="+mn-lt"/>
              </a:rPr>
              <a:t>Agente de financiación de la innovación empresarial (LCTI).</a:t>
            </a:r>
          </a:p>
          <a:p>
            <a:pPr algn="l" eaLnBrk="0" hangingPunct="0">
              <a:spcBef>
                <a:spcPct val="10000"/>
              </a:spcBef>
              <a:buFont typeface="Arial" charset="0"/>
              <a:buChar char="•"/>
              <a:defRPr/>
            </a:pPr>
            <a:r>
              <a:rPr lang="es-ES" b="0" dirty="0">
                <a:latin typeface="+mn-lt"/>
              </a:rPr>
              <a:t> Centro de referencia de la AGE para la promoción de la innovación tecnológica.</a:t>
            </a:r>
          </a:p>
        </p:txBody>
      </p:sp>
    </p:spTree>
    <p:extLst>
      <p:ext uri="{BB962C8B-B14F-4D97-AF65-F5344CB8AC3E}">
        <p14:creationId xmlns:p14="http://schemas.microsoft.com/office/powerpoint/2010/main" val="289144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05978"/>
            <a:ext cx="8136904" cy="583574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fr-FR" sz="2800" b="1" dirty="0" err="1">
                <a:solidFill>
                  <a:srgbClr val="2D6BB5"/>
                </a:solidFill>
              </a:rPr>
              <a:t>Ejemplos</a:t>
            </a:r>
            <a:r>
              <a:rPr lang="fr-FR" sz="2800" b="1" dirty="0">
                <a:solidFill>
                  <a:srgbClr val="2D6BB5"/>
                </a:solidFill>
              </a:rPr>
              <a:t> de </a:t>
            </a:r>
            <a:r>
              <a:rPr lang="fr-FR" sz="2800" b="1" dirty="0" err="1" smtClean="0">
                <a:solidFill>
                  <a:srgbClr val="2D6BB5"/>
                </a:solidFill>
              </a:rPr>
              <a:t>proyectos</a:t>
            </a:r>
            <a:r>
              <a:rPr lang="fr-FR" sz="2800" b="1" dirty="0" smtClean="0">
                <a:solidFill>
                  <a:srgbClr val="2D6BB5"/>
                </a:solidFill>
              </a:rPr>
              <a:t> CDTI: </a:t>
            </a:r>
            <a:r>
              <a:rPr lang="fr-FR" sz="2800" b="1" dirty="0" err="1" smtClean="0">
                <a:solidFill>
                  <a:srgbClr val="2D6BB5"/>
                </a:solidFill>
              </a:rPr>
              <a:t>Transformación</a:t>
            </a:r>
            <a:r>
              <a:rPr lang="fr-FR" sz="2800" b="1" dirty="0" smtClean="0">
                <a:solidFill>
                  <a:srgbClr val="2D6BB5"/>
                </a:solidFill>
              </a:rPr>
              <a:t> </a:t>
            </a:r>
            <a:endParaRPr lang="fr-FR" sz="2800" b="1" dirty="0">
              <a:solidFill>
                <a:srgbClr val="2D6BB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99406" y="1059582"/>
            <a:ext cx="8077200" cy="3394472"/>
          </a:xfrm>
        </p:spPr>
        <p:txBody>
          <a:bodyPr>
            <a:normAutofit fontScale="62500" lnSpcReduction="20000"/>
          </a:bodyPr>
          <a:lstStyle/>
          <a:p>
            <a:r>
              <a:rPr lang="es-ES_tradnl" sz="2600" dirty="0"/>
              <a:t>SURIMIS COMO SUSTITUTOS DE ESPECIES CON PROBLEMAS DE </a:t>
            </a:r>
            <a:r>
              <a:rPr lang="es-ES_tradnl" sz="2600" dirty="0" smtClean="0"/>
              <a:t>SOSTENIBILIDAD. </a:t>
            </a:r>
            <a:r>
              <a:rPr lang="es-ES_tradnl" sz="2600" dirty="0" smtClean="0">
                <a:solidFill>
                  <a:srgbClr val="2D6BB5"/>
                </a:solidFill>
              </a:rPr>
              <a:t>PAÍS VASCO/MADRID</a:t>
            </a:r>
          </a:p>
          <a:p>
            <a:endParaRPr lang="es-ES_tradnl" sz="2600" dirty="0" smtClean="0">
              <a:solidFill>
                <a:srgbClr val="2D6BB5"/>
              </a:solidFill>
            </a:endParaRPr>
          </a:p>
          <a:p>
            <a:r>
              <a:rPr lang="es-ES_tradnl" sz="2600" dirty="0"/>
              <a:t>SUSTITUCION DEL PEROXIDO DE HIDROGENO EN EL TRATAMIENTO DEL PESCADO FRESCO Y </a:t>
            </a:r>
            <a:r>
              <a:rPr lang="es-ES_tradnl" sz="2600" dirty="0" smtClean="0"/>
              <a:t>CONGELADO. </a:t>
            </a:r>
            <a:r>
              <a:rPr lang="es-ES_tradnl" sz="2600" dirty="0" smtClean="0">
                <a:solidFill>
                  <a:srgbClr val="2D6BB5"/>
                </a:solidFill>
              </a:rPr>
              <a:t>COMUNIDAD VALENCIANA/MADRID</a:t>
            </a:r>
          </a:p>
          <a:p>
            <a:endParaRPr lang="es-ES_tradnl" sz="2600" dirty="0" smtClean="0">
              <a:solidFill>
                <a:srgbClr val="2D6BB5"/>
              </a:solidFill>
            </a:endParaRPr>
          </a:p>
          <a:p>
            <a:r>
              <a:rPr lang="es-ES_tradnl" sz="2600" dirty="0"/>
              <a:t> INTEGRACION DE ADITIVOS FUNCIONALES EN PRODUCTOS   EN BASE DE </a:t>
            </a:r>
            <a:r>
              <a:rPr lang="es-ES_tradnl" sz="2600" dirty="0" smtClean="0"/>
              <a:t>PESCADO. </a:t>
            </a:r>
            <a:r>
              <a:rPr lang="es-ES_tradnl" sz="2600" dirty="0" smtClean="0">
                <a:solidFill>
                  <a:srgbClr val="2D6BB5"/>
                </a:solidFill>
              </a:rPr>
              <a:t>GALICIA</a:t>
            </a:r>
          </a:p>
          <a:p>
            <a:endParaRPr lang="es-ES_tradnl" sz="2600" dirty="0" smtClean="0">
              <a:solidFill>
                <a:srgbClr val="2D6BB5"/>
              </a:solidFill>
            </a:endParaRPr>
          </a:p>
          <a:p>
            <a:r>
              <a:rPr lang="es-ES_tradnl" sz="2600" dirty="0"/>
              <a:t>DESARROLLO DE UNA CHISTORRA MARINA ELABORADA A BASE DE </a:t>
            </a:r>
            <a:r>
              <a:rPr lang="es-ES_tradnl" sz="2600" dirty="0" smtClean="0"/>
              <a:t>PULPO. </a:t>
            </a:r>
            <a:r>
              <a:rPr lang="es-ES_tradnl" sz="2600" dirty="0" smtClean="0">
                <a:solidFill>
                  <a:srgbClr val="2D6BB5"/>
                </a:solidFill>
              </a:rPr>
              <a:t>GALICIA</a:t>
            </a:r>
          </a:p>
          <a:p>
            <a:endParaRPr lang="es-ES_tradnl" sz="2600" dirty="0" smtClean="0">
              <a:solidFill>
                <a:srgbClr val="2D6BB5"/>
              </a:solidFill>
            </a:endParaRPr>
          </a:p>
          <a:p>
            <a:r>
              <a:rPr lang="es-ES_tradnl" sz="2600" dirty="0"/>
              <a:t>INCREMENTO DE LA UNIFORMIDAD DEL CONTENIDO EN SAL DE TRANSFORMADOS DE BACALAO </a:t>
            </a:r>
            <a:r>
              <a:rPr lang="es-ES_tradnl" sz="2600" dirty="0" smtClean="0"/>
              <a:t>REFRIGERADO. </a:t>
            </a:r>
            <a:r>
              <a:rPr lang="es-ES_tradnl" sz="2600" dirty="0" smtClean="0">
                <a:solidFill>
                  <a:srgbClr val="3A7DCE"/>
                </a:solidFill>
              </a:rPr>
              <a:t>PAÍS VASCO</a:t>
            </a:r>
          </a:p>
          <a:p>
            <a:endParaRPr lang="es-ES_tradnl" sz="2600" dirty="0">
              <a:solidFill>
                <a:srgbClr val="3A7DCE"/>
              </a:solidFill>
            </a:endParaRPr>
          </a:p>
          <a:p>
            <a:endParaRPr lang="es-ES_tradnl" sz="2600" dirty="0" smtClean="0">
              <a:solidFill>
                <a:srgbClr val="3A7DCE"/>
              </a:solidFill>
            </a:endParaRPr>
          </a:p>
          <a:p>
            <a:endParaRPr lang="es-ES_tradnl" dirty="0"/>
          </a:p>
          <a:p>
            <a:endParaRPr lang="es-ES_tradnl" dirty="0"/>
          </a:p>
          <a:p>
            <a:endParaRPr lang="fr-FR" dirty="0"/>
          </a:p>
        </p:txBody>
      </p:sp>
      <p:pic>
        <p:nvPicPr>
          <p:cNvPr id="4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1" y="4456591"/>
            <a:ext cx="1800200" cy="470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33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6695" y="168853"/>
            <a:ext cx="7507560" cy="594066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fr-FR" sz="2800" b="1" dirty="0" err="1" smtClean="0">
                <a:solidFill>
                  <a:srgbClr val="2D6BB5"/>
                </a:solidFill>
              </a:rPr>
              <a:t>Ejemplos</a:t>
            </a:r>
            <a:r>
              <a:rPr lang="fr-FR" sz="2800" b="1" dirty="0" smtClean="0">
                <a:solidFill>
                  <a:srgbClr val="2D6BB5"/>
                </a:solidFill>
              </a:rPr>
              <a:t> de </a:t>
            </a:r>
            <a:r>
              <a:rPr lang="fr-FR" sz="2800" b="1" dirty="0" err="1" smtClean="0">
                <a:solidFill>
                  <a:srgbClr val="2D6BB5"/>
                </a:solidFill>
              </a:rPr>
              <a:t>proyectos</a:t>
            </a:r>
            <a:r>
              <a:rPr lang="fr-FR" sz="2800" b="1" dirty="0" smtClean="0">
                <a:solidFill>
                  <a:srgbClr val="2D6BB5"/>
                </a:solidFill>
              </a:rPr>
              <a:t> CDTI: </a:t>
            </a:r>
            <a:r>
              <a:rPr lang="fr-FR" sz="2800" b="1" dirty="0" err="1" smtClean="0">
                <a:solidFill>
                  <a:srgbClr val="2D6BB5"/>
                </a:solidFill>
              </a:rPr>
              <a:t>Acuicultura</a:t>
            </a:r>
            <a:endParaRPr lang="fr-FR" sz="2800" b="1" dirty="0">
              <a:solidFill>
                <a:srgbClr val="2D6BB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3883" y="897565"/>
            <a:ext cx="8586189" cy="3589046"/>
          </a:xfrm>
        </p:spPr>
        <p:txBody>
          <a:bodyPr>
            <a:normAutofit fontScale="55000" lnSpcReduction="20000"/>
          </a:bodyPr>
          <a:lstStyle/>
          <a:p>
            <a:r>
              <a:rPr lang="es-ES_tradnl" sz="2400" dirty="0"/>
              <a:t>INVESTIGACIÓN DE LAS CONDICIONES ESPECIFICAS PARA EL CULTIVO INTENSIVO DE LA ESPECIE "SERIOLA" EN JAULAS EN AGUAS DEL MEDITERRÁNEO ESPAÑOL Y DESARROLLO DE PROCEDIMIENTOS, PIENSOS ESPECÍFICOS Y MANUALES DE CULTIVO</a:t>
            </a:r>
            <a:r>
              <a:rPr lang="es-ES_tradnl" sz="2400" dirty="0" smtClean="0"/>
              <a:t>”. </a:t>
            </a:r>
            <a:r>
              <a:rPr lang="es-ES_tradnl" sz="2400" dirty="0" smtClean="0">
                <a:solidFill>
                  <a:srgbClr val="3072C2"/>
                </a:solidFill>
              </a:rPr>
              <a:t>COMUNIDAD VALENCIANA</a:t>
            </a:r>
          </a:p>
          <a:p>
            <a:endParaRPr lang="es-ES_tradnl" sz="2400" dirty="0" smtClean="0"/>
          </a:p>
          <a:p>
            <a:r>
              <a:rPr lang="es-ES_tradnl" sz="2400" dirty="0"/>
              <a:t>AVANCES BIOTECNOLÓGICOS EN LA REPRODUCCIÓN, GENÉTICA Y SANIDAD DEL </a:t>
            </a:r>
            <a:r>
              <a:rPr lang="es-ES_tradnl" sz="2400" dirty="0" smtClean="0"/>
              <a:t>LENGUADO. </a:t>
            </a:r>
            <a:r>
              <a:rPr lang="es-ES_tradnl" sz="2400" dirty="0" smtClean="0">
                <a:solidFill>
                  <a:srgbClr val="3072C2"/>
                </a:solidFill>
              </a:rPr>
              <a:t>GALICIA</a:t>
            </a:r>
          </a:p>
          <a:p>
            <a:endParaRPr lang="es-ES_tradnl" sz="2400" dirty="0" smtClean="0"/>
          </a:p>
          <a:p>
            <a:r>
              <a:rPr lang="es-ES_tradnl" sz="2400" dirty="0"/>
              <a:t>DESARROLLO DEL CULTIVO INTEGRAL DEL ATÚN (THUNNUS THYNNUS</a:t>
            </a:r>
            <a:r>
              <a:rPr lang="es-ES_tradnl" sz="2400" dirty="0" smtClean="0"/>
              <a:t>). </a:t>
            </a:r>
            <a:r>
              <a:rPr lang="es-ES_tradnl" sz="2400" dirty="0" smtClean="0">
                <a:solidFill>
                  <a:srgbClr val="3072C2"/>
                </a:solidFill>
              </a:rPr>
              <a:t>ANDALUCÍA/CATALUÑA</a:t>
            </a:r>
          </a:p>
          <a:p>
            <a:endParaRPr lang="es-ES_tradnl" sz="2400" dirty="0" smtClean="0"/>
          </a:p>
          <a:p>
            <a:r>
              <a:rPr lang="es-ES_tradnl" sz="2400" dirty="0"/>
              <a:t>PROGRAMA DE SELECCIÓN GENÉTICA PARA LA MEJORA DE CRECIMIENTO EN DORADA (SPARUS AURATA L.). EVALUACIÓN DEL PROGRESO GENÉTICO </a:t>
            </a:r>
            <a:r>
              <a:rPr lang="es-ES_tradnl" sz="2400" dirty="0" smtClean="0"/>
              <a:t>ALCANZADO. </a:t>
            </a:r>
            <a:r>
              <a:rPr lang="es-ES_tradnl" sz="2400" dirty="0" smtClean="0">
                <a:solidFill>
                  <a:srgbClr val="2D6BB5"/>
                </a:solidFill>
              </a:rPr>
              <a:t>MURCIA</a:t>
            </a:r>
          </a:p>
          <a:p>
            <a:endParaRPr lang="es-ES_tradnl" sz="2400" dirty="0" smtClean="0"/>
          </a:p>
          <a:p>
            <a:r>
              <a:rPr lang="es-ES_tradnl" sz="2400" dirty="0"/>
              <a:t>OPTIMIZACIÓN DE LA NUTRICIÓN Y DE LA DENSIDAD DE CULTIVO DE LUBINA EN </a:t>
            </a:r>
            <a:r>
              <a:rPr lang="es-ES_tradnl" sz="2400" dirty="0" smtClean="0"/>
              <a:t>ESTEROS. </a:t>
            </a:r>
            <a:r>
              <a:rPr lang="es-ES_tradnl" sz="2400" dirty="0" smtClean="0">
                <a:solidFill>
                  <a:srgbClr val="3072C2"/>
                </a:solidFill>
              </a:rPr>
              <a:t>ANDALUCÍA</a:t>
            </a:r>
          </a:p>
          <a:p>
            <a:endParaRPr lang="es-ES_tradnl" sz="2400" dirty="0" smtClean="0">
              <a:solidFill>
                <a:srgbClr val="3072C2"/>
              </a:solidFill>
            </a:endParaRPr>
          </a:p>
          <a:p>
            <a:r>
              <a:rPr lang="es-ES_tradnl" sz="2400" dirty="0"/>
              <a:t>GESTIÓN INTEGRAL DE BIOTOXINAS MARINAS EN MOLUSCOS Y DETECCIÓN TEMPRANA DE EPISODIOS </a:t>
            </a:r>
            <a:r>
              <a:rPr lang="es-ES_tradnl" sz="2400" dirty="0" smtClean="0"/>
              <a:t>TÓXICOS. </a:t>
            </a:r>
            <a:r>
              <a:rPr lang="es-ES_tradnl" sz="2400" dirty="0" smtClean="0">
                <a:solidFill>
                  <a:srgbClr val="0070C0"/>
                </a:solidFill>
              </a:rPr>
              <a:t>GALICIA</a:t>
            </a:r>
          </a:p>
          <a:p>
            <a:endParaRPr lang="es-ES_tradnl" sz="2400" dirty="0" smtClean="0">
              <a:solidFill>
                <a:srgbClr val="0070C0"/>
              </a:solidFill>
            </a:endParaRPr>
          </a:p>
          <a:p>
            <a:r>
              <a:rPr lang="es-ES_tradnl" sz="2400" dirty="0"/>
              <a:t>DESARROLLO DE HERRAMIENTAS DE DIAGNÓSTICO MOLECULAR Y DE NUEVAS VACUNAS PARA MEJORAR EL CONTROL DE ENFERMEDADES EN ACUICULTURA </a:t>
            </a:r>
            <a:r>
              <a:rPr lang="es-ES_tradnl" sz="2400" dirty="0" smtClean="0"/>
              <a:t>CONTINENTAL. </a:t>
            </a:r>
            <a:r>
              <a:rPr lang="es-ES_tradnl" sz="2400" dirty="0" smtClean="0">
                <a:solidFill>
                  <a:srgbClr val="2F6EBB"/>
                </a:solidFill>
              </a:rPr>
              <a:t>GALICIA</a:t>
            </a:r>
          </a:p>
          <a:p>
            <a:pPr marL="0" indent="0">
              <a:buNone/>
            </a:pPr>
            <a:endParaRPr lang="es-ES_tradnl" sz="2200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/>
          </a:p>
          <a:p>
            <a:endParaRPr lang="fr-FR" dirty="0"/>
          </a:p>
        </p:txBody>
      </p:sp>
      <p:pic>
        <p:nvPicPr>
          <p:cNvPr id="4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69" y="4465469"/>
            <a:ext cx="1800200" cy="461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826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1" y="4429958"/>
            <a:ext cx="1800200" cy="470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41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898" name="Rectangle 130"/>
          <p:cNvSpPr>
            <a:spLocks noChangeArrowheads="1"/>
          </p:cNvSpPr>
          <p:nvPr/>
        </p:nvSpPr>
        <p:spPr bwMode="auto">
          <a:xfrm>
            <a:off x="107504" y="495232"/>
            <a:ext cx="9182150" cy="5941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89465" tIns="43948" rIns="89465" bIns="43948" anchor="ctr"/>
          <a:lstStyle/>
          <a:p>
            <a:pPr algn="ctr" eaLnBrk="0" hangingPunct="0">
              <a:buNone/>
              <a:defRPr/>
            </a:pPr>
            <a:r>
              <a:rPr lang="es-ES" sz="3000" b="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</a:rPr>
              <a:t>Contacte con nosotros, g</a:t>
            </a:r>
            <a:r>
              <a:rPr lang="es-ES" sz="3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</a:rPr>
              <a:t>racias por su interés</a:t>
            </a:r>
            <a:endParaRPr lang="es-ES" sz="3000" b="0" dirty="0">
              <a:solidFill>
                <a:srgbClr val="92D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ＭＳ Ｐゴシック" charset="-128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82991" y="1330354"/>
            <a:ext cx="7490470" cy="2554545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s-ES_tradnl" sz="1600" dirty="0" smtClean="0">
              <a:solidFill>
                <a:srgbClr val="0070C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 algn="ctr"/>
            <a:r>
              <a:rPr lang="es-ES_tradnl" sz="1600" b="1" dirty="0" smtClean="0">
                <a:solidFill>
                  <a:srgbClr val="2D6BB5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  <a:hlinkClick r:id="rId3"/>
              </a:rPr>
              <a:t>carlos.franco@cdti.es</a:t>
            </a:r>
            <a:r>
              <a:rPr lang="es-ES_tradnl" sz="1600" b="1" dirty="0" smtClean="0">
                <a:solidFill>
                  <a:srgbClr val="2D6BB5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; </a:t>
            </a:r>
          </a:p>
          <a:p>
            <a:pPr algn="ctr"/>
            <a:r>
              <a:rPr lang="es-ES_tradnl" sz="1600" b="1" dirty="0" smtClean="0">
                <a:solidFill>
                  <a:srgbClr val="2D6BB5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Responsable Asesoramiento Sector Agrario, Pesca y Acuicultura</a:t>
            </a:r>
          </a:p>
          <a:p>
            <a:pPr algn="ctr"/>
            <a:endParaRPr lang="es-ES_tradnl" sz="1600" dirty="0" smtClean="0">
              <a:solidFill>
                <a:srgbClr val="0070C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 algn="ctr"/>
            <a:endParaRPr lang="es-ES_tradnl" sz="1600" dirty="0" smtClean="0">
              <a:solidFill>
                <a:srgbClr val="0070C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 algn="ctr"/>
            <a:r>
              <a:rPr lang="es-ES" sz="1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Departamento </a:t>
            </a:r>
            <a:r>
              <a:rPr lang="es-E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SBCRN/</a:t>
            </a:r>
            <a:r>
              <a:rPr lang="es-ES_tradnl" sz="16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Dirección </a:t>
            </a:r>
            <a:r>
              <a:rPr lang="es-ES_tradnl" sz="1600" dirty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de </a:t>
            </a:r>
            <a:r>
              <a:rPr lang="es-ES_tradnl" sz="16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Promoción y Cooperación</a:t>
            </a:r>
          </a:p>
          <a:p>
            <a:pPr algn="ctr"/>
            <a:endParaRPr lang="es-ES_tradnl" sz="1600" dirty="0" smtClean="0">
              <a:solidFill>
                <a:srgbClr val="0070C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s-ES_tradnl" sz="1600" u="sng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Centro para el Desarrollo Tecnológico Industrial (CDTI) E.P.E.</a:t>
            </a:r>
          </a:p>
          <a:p>
            <a:pPr algn="ctr">
              <a:buNone/>
            </a:pPr>
            <a:endParaRPr lang="es-ES_tradnl" sz="1600" b="0" dirty="0" smtClean="0">
              <a:solidFill>
                <a:srgbClr val="0070C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s-ES_tradnl" sz="1600" b="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Tel</a:t>
            </a:r>
            <a:r>
              <a:rPr lang="es-ES_tradnl" sz="1600" b="0" dirty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: </a:t>
            </a:r>
            <a:r>
              <a:rPr lang="es-ES_tradnl" sz="1600" b="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+34 91 </a:t>
            </a:r>
            <a:r>
              <a:rPr lang="es-ES_tradnl" sz="1600" b="0" dirty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581 </a:t>
            </a:r>
            <a:r>
              <a:rPr lang="es-ES_tradnl" sz="1600" b="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55 02</a:t>
            </a:r>
            <a:endParaRPr lang="es-ES_tradnl" sz="1600" b="0" dirty="0">
              <a:solidFill>
                <a:srgbClr val="0070C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pic>
        <p:nvPicPr>
          <p:cNvPr id="4" name="irc_mi" descr="Resultado de imagen de femp logos">
            <a:hlinkClick r:id="rId4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1" y="4438835"/>
            <a:ext cx="1800200" cy="497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16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81235" y="822335"/>
            <a:ext cx="3409025" cy="3539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s-ES" sz="1700" dirty="0" smtClean="0">
                <a:solidFill>
                  <a:schemeClr val="bg1"/>
                </a:solidFill>
                <a:latin typeface="+mn-lt"/>
              </a:rPr>
              <a:t>Financiación de proyectos de </a:t>
            </a:r>
            <a:r>
              <a:rPr lang="es-ES" sz="1700" dirty="0" err="1" smtClean="0">
                <a:solidFill>
                  <a:schemeClr val="bg1"/>
                </a:solidFill>
                <a:latin typeface="+mn-lt"/>
              </a:rPr>
              <a:t>I+D+i</a:t>
            </a:r>
            <a:endParaRPr lang="es-ES" sz="1700" b="0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820575" y="844154"/>
            <a:ext cx="3496339" cy="61555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s-ES" sz="1700" dirty="0" smtClean="0">
                <a:solidFill>
                  <a:schemeClr val="bg1"/>
                </a:solidFill>
                <a:latin typeface="+mn-lt"/>
              </a:rPr>
              <a:t>Apoyo a la creación y consolidación de empresas de base tecnológica</a:t>
            </a:r>
            <a:endParaRPr lang="es-ES" sz="1700" b="0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781235" y="1176278"/>
            <a:ext cx="3409025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285750" indent="-285750">
              <a:buFont typeface="Arial" pitchFamily="34" charset="0"/>
              <a:buChar char="•"/>
              <a:defRPr/>
            </a:pPr>
            <a:r>
              <a:rPr lang="es-ES" sz="15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Promoción y asesoramiento experto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ES" sz="1500" b="0" dirty="0" smtClean="0">
                <a:latin typeface="+mn-lt"/>
              </a:rPr>
              <a:t>Evaluación y financiación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ES" sz="1500" b="0" dirty="0" smtClean="0">
                <a:latin typeface="+mn-lt"/>
              </a:rPr>
              <a:t>Emisión de informes motivados para deducción fiscal 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820575" y="1459707"/>
            <a:ext cx="3496339" cy="5539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285750" indent="-285750">
              <a:buFont typeface="Arial" pitchFamily="34" charset="0"/>
              <a:buChar char="•"/>
              <a:defRPr/>
            </a:pPr>
            <a:r>
              <a:rPr lang="es-ES_tradnl" sz="1500" b="0" dirty="0" smtClean="0">
                <a:latin typeface="+mn-lt"/>
              </a:rPr>
              <a:t>NEOTEC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ES_tradnl" sz="1500" b="0" dirty="0" smtClean="0">
                <a:latin typeface="+mn-lt"/>
              </a:rPr>
              <a:t>INNVIERTE</a:t>
            </a:r>
            <a:endParaRPr lang="es-ES" sz="1500" b="0" dirty="0" smtClean="0">
              <a:latin typeface="+mn-lt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843378" y="2398328"/>
            <a:ext cx="3346881" cy="61555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s-ES" sz="1700" dirty="0" smtClean="0">
                <a:solidFill>
                  <a:schemeClr val="bg1"/>
                </a:solidFill>
                <a:latin typeface="+mn-lt"/>
              </a:rPr>
              <a:t>Gestión de programas internacionales</a:t>
            </a:r>
            <a:endParaRPr lang="es-ES" sz="1700" b="0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843378" y="3013881"/>
            <a:ext cx="3346881" cy="12464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285750" indent="-285750">
              <a:buFont typeface="Arial" pitchFamily="34" charset="0"/>
              <a:buChar char="•"/>
              <a:defRPr/>
            </a:pPr>
            <a:r>
              <a:rPr lang="es-ES" sz="1500" b="0" dirty="0">
                <a:latin typeface="+mn-lt"/>
              </a:rPr>
              <a:t>C</a:t>
            </a:r>
            <a:r>
              <a:rPr lang="es-ES" sz="1500" b="0" dirty="0" smtClean="0">
                <a:latin typeface="+mn-lt"/>
              </a:rPr>
              <a:t>ooperación tecnológica (Programa Marco, Eureka, </a:t>
            </a:r>
            <a:r>
              <a:rPr lang="es-ES" sz="1500" b="0" dirty="0" err="1" smtClean="0">
                <a:latin typeface="+mn-lt"/>
              </a:rPr>
              <a:t>Iberoeka</a:t>
            </a:r>
            <a:r>
              <a:rPr lang="es-ES" sz="1500" b="0" dirty="0" smtClean="0">
                <a:latin typeface="+mn-lt"/>
              </a:rPr>
              <a:t>, </a:t>
            </a:r>
            <a:r>
              <a:rPr lang="es-ES" sz="1500" b="0" dirty="0" err="1" smtClean="0">
                <a:latin typeface="+mn-lt"/>
              </a:rPr>
              <a:t>Eurostars</a:t>
            </a:r>
            <a:r>
              <a:rPr lang="es-ES" sz="1500" b="0" dirty="0" smtClean="0">
                <a:latin typeface="+mn-lt"/>
              </a:rPr>
              <a:t>, etc.).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ES_tradnl" sz="1500" b="0" dirty="0" smtClean="0">
                <a:latin typeface="+mn-lt"/>
              </a:rPr>
              <a:t>Apoyo a la transferencia de tecnología al exterior (Red Exterior).</a:t>
            </a:r>
            <a:endParaRPr lang="es-ES" sz="1500" b="0" dirty="0" smtClean="0">
              <a:latin typeface="+mn-lt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4820575" y="2398328"/>
            <a:ext cx="3489987" cy="61555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s-ES" sz="1700" dirty="0" smtClean="0">
                <a:solidFill>
                  <a:schemeClr val="bg1"/>
                </a:solidFill>
                <a:latin typeface="+mn-lt"/>
              </a:rPr>
              <a:t>Aeronáutica, Espacio y Retornos Tecnológicos</a:t>
            </a:r>
            <a:endParaRPr lang="es-ES" sz="1700" b="0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820575" y="3013881"/>
            <a:ext cx="3489987" cy="7848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285750" lvl="1" indent="-285750">
              <a:buFont typeface="Arial" pitchFamily="34" charset="0"/>
              <a:buChar char="•"/>
              <a:defRPr/>
            </a:pPr>
            <a:r>
              <a:rPr lang="es-ES" sz="1500" b="0" dirty="0" err="1">
                <a:latin typeface="+mn-lt"/>
              </a:rPr>
              <a:t>I+D+i</a:t>
            </a:r>
            <a:r>
              <a:rPr lang="es-ES" sz="1500" b="0" dirty="0">
                <a:latin typeface="+mn-lt"/>
              </a:rPr>
              <a:t> </a:t>
            </a:r>
            <a:r>
              <a:rPr lang="es-ES" sz="1500" b="0" dirty="0" smtClean="0">
                <a:latin typeface="+mn-lt"/>
              </a:rPr>
              <a:t>aeroespacial</a:t>
            </a:r>
            <a:endParaRPr lang="es-ES" sz="1500" b="0" dirty="0">
              <a:latin typeface="+mn-lt"/>
            </a:endParaRPr>
          </a:p>
          <a:p>
            <a:pPr marL="285750" lvl="1" indent="-285750">
              <a:buFont typeface="Arial" pitchFamily="34" charset="0"/>
              <a:buChar char="•"/>
              <a:defRPr/>
            </a:pPr>
            <a:r>
              <a:rPr lang="es-ES" sz="1500" b="0" dirty="0">
                <a:latin typeface="+mn-lt"/>
              </a:rPr>
              <a:t>Suministros tecnológicos (CERN/ESRF, </a:t>
            </a:r>
            <a:r>
              <a:rPr lang="es-ES" sz="1500" b="0" dirty="0" err="1">
                <a:latin typeface="+mn-lt"/>
              </a:rPr>
              <a:t>Hispasat</a:t>
            </a:r>
            <a:r>
              <a:rPr lang="es-ES" sz="1500" b="0" dirty="0">
                <a:latin typeface="+mn-lt"/>
              </a:rPr>
              <a:t> /</a:t>
            </a:r>
            <a:r>
              <a:rPr lang="es-ES" sz="1500" b="0" dirty="0" err="1">
                <a:latin typeface="+mn-lt"/>
              </a:rPr>
              <a:t>Eumetsat</a:t>
            </a:r>
            <a:r>
              <a:rPr lang="es-ES" sz="1500" b="0" dirty="0">
                <a:latin typeface="+mn-lt"/>
              </a:rPr>
              <a:t>/</a:t>
            </a:r>
            <a:r>
              <a:rPr lang="es-ES" sz="1500" b="0" dirty="0" err="1">
                <a:latin typeface="+mn-lt"/>
              </a:rPr>
              <a:t>Spainsat</a:t>
            </a:r>
            <a:r>
              <a:rPr lang="es-ES" sz="1500" b="0" dirty="0">
                <a:latin typeface="+mn-lt"/>
              </a:rPr>
              <a:t>).</a:t>
            </a:r>
          </a:p>
        </p:txBody>
      </p:sp>
      <p:sp>
        <p:nvSpPr>
          <p:cNvPr id="18" name="1 Título"/>
          <p:cNvSpPr txBox="1">
            <a:spLocks/>
          </p:cNvSpPr>
          <p:nvPr/>
        </p:nvSpPr>
        <p:spPr>
          <a:xfrm>
            <a:off x="614989" y="203557"/>
            <a:ext cx="8077200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s-ES" sz="3400" b="1" kern="1200">
                <a:solidFill>
                  <a:srgbClr val="2F6EB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dirty="0" smtClean="0"/>
              <a:t>¿Y qué hacemos?</a:t>
            </a:r>
            <a:endParaRPr lang="es-E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22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/>
          <p:nvPr/>
        </p:nvSpPr>
        <p:spPr>
          <a:xfrm>
            <a:off x="7040461" y="1119893"/>
            <a:ext cx="1874837" cy="92333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2000" dirty="0" err="1">
                <a:latin typeface="+mj-lt"/>
                <a:cs typeface="Arial"/>
              </a:rPr>
              <a:t>Innovación</a:t>
            </a:r>
            <a:r>
              <a:rPr lang="en-US" sz="2000" dirty="0">
                <a:latin typeface="+mj-lt"/>
                <a:cs typeface="Arial"/>
              </a:rPr>
              <a:t> en </a:t>
            </a:r>
            <a:r>
              <a:rPr lang="en-US" sz="2000" dirty="0" err="1">
                <a:latin typeface="+mj-lt"/>
                <a:cs typeface="Arial"/>
              </a:rPr>
              <a:t>producto</a:t>
            </a:r>
            <a:r>
              <a:rPr lang="en-US" sz="2000" dirty="0">
                <a:latin typeface="+mj-lt"/>
                <a:cs typeface="Arial"/>
              </a:rPr>
              <a:t>, </a:t>
            </a:r>
            <a:r>
              <a:rPr lang="en-US" sz="2000" dirty="0" err="1">
                <a:latin typeface="+mj-lt"/>
                <a:cs typeface="Arial"/>
              </a:rPr>
              <a:t>proceso</a:t>
            </a:r>
            <a:r>
              <a:rPr lang="en-US" sz="2000" dirty="0">
                <a:latin typeface="+mj-lt"/>
                <a:cs typeface="Arial"/>
              </a:rPr>
              <a:t> o </a:t>
            </a:r>
            <a:r>
              <a:rPr lang="en-US" sz="2000" dirty="0" err="1">
                <a:latin typeface="+mj-lt"/>
                <a:cs typeface="Arial"/>
              </a:rPr>
              <a:t>servicio</a:t>
            </a:r>
            <a:endParaRPr lang="en-US" sz="2000" dirty="0">
              <a:latin typeface="+mj-lt"/>
              <a:cs typeface="Arial"/>
            </a:endParaRPr>
          </a:p>
        </p:txBody>
      </p:sp>
      <p:sp>
        <p:nvSpPr>
          <p:cNvPr id="8" name="Rectangle 23"/>
          <p:cNvSpPr/>
          <p:nvPr/>
        </p:nvSpPr>
        <p:spPr>
          <a:xfrm>
            <a:off x="644422" y="1217524"/>
            <a:ext cx="1639888" cy="61555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r">
              <a:defRPr/>
            </a:pPr>
            <a:r>
              <a:rPr lang="en-US" sz="2000" dirty="0" err="1">
                <a:latin typeface="+mj-lt"/>
                <a:cs typeface="Arial"/>
              </a:rPr>
              <a:t>Orientación</a:t>
            </a:r>
            <a:r>
              <a:rPr lang="en-US" sz="2000" dirty="0">
                <a:latin typeface="+mj-lt"/>
                <a:cs typeface="Arial"/>
              </a:rPr>
              <a:t> al </a:t>
            </a:r>
            <a:r>
              <a:rPr lang="en-US" sz="2000" dirty="0" err="1">
                <a:latin typeface="+mj-lt"/>
                <a:cs typeface="Arial"/>
              </a:rPr>
              <a:t>mercado</a:t>
            </a:r>
            <a:endParaRPr lang="en-US" sz="2000" dirty="0">
              <a:latin typeface="+mj-lt"/>
              <a:cs typeface="Arial"/>
            </a:endParaRPr>
          </a:p>
        </p:txBody>
      </p:sp>
      <p:sp>
        <p:nvSpPr>
          <p:cNvPr id="9" name="Rectangle 24"/>
          <p:cNvSpPr/>
          <p:nvPr/>
        </p:nvSpPr>
        <p:spPr>
          <a:xfrm>
            <a:off x="644422" y="2995128"/>
            <a:ext cx="1639888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r">
              <a:defRPr/>
            </a:pPr>
            <a:r>
              <a:rPr lang="en-US" sz="2000" dirty="0" err="1">
                <a:latin typeface="+mj-lt"/>
                <a:cs typeface="Arial"/>
              </a:rPr>
              <a:t>Filosofía</a:t>
            </a:r>
            <a:r>
              <a:rPr lang="en-US" sz="2000" dirty="0">
                <a:latin typeface="+mj-lt"/>
                <a:cs typeface="Arial"/>
              </a:rPr>
              <a:t> </a:t>
            </a:r>
            <a:r>
              <a:rPr lang="en-US" sz="2400" b="1" i="1" dirty="0">
                <a:latin typeface="+mj-lt"/>
                <a:cs typeface="Arial"/>
              </a:rPr>
              <a:t>Bottom-up</a:t>
            </a:r>
          </a:p>
        </p:txBody>
      </p:sp>
      <p:sp>
        <p:nvSpPr>
          <p:cNvPr id="10" name="Rectangle 25"/>
          <p:cNvSpPr/>
          <p:nvPr/>
        </p:nvSpPr>
        <p:spPr>
          <a:xfrm>
            <a:off x="6929335" y="2671278"/>
            <a:ext cx="1966912" cy="1846659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2000" dirty="0" err="1">
                <a:latin typeface="+mj-lt"/>
                <a:cs typeface="Arial"/>
              </a:rPr>
              <a:t>Solicitante</a:t>
            </a:r>
            <a:r>
              <a:rPr lang="en-US" sz="2000" dirty="0">
                <a:latin typeface="+mj-lt"/>
                <a:cs typeface="Arial"/>
              </a:rPr>
              <a:t> empresa Individual</a:t>
            </a:r>
            <a:r>
              <a:rPr lang="en-US" sz="2000" dirty="0" smtClean="0">
                <a:latin typeface="+mj-lt"/>
                <a:cs typeface="Arial"/>
              </a:rPr>
              <a:t>/</a:t>
            </a:r>
          </a:p>
          <a:p>
            <a:pPr>
              <a:defRPr/>
            </a:pPr>
            <a:r>
              <a:rPr lang="en-US" sz="2000" dirty="0" err="1" smtClean="0">
                <a:latin typeface="+mj-lt"/>
                <a:cs typeface="Arial"/>
              </a:rPr>
              <a:t>Cooperación</a:t>
            </a:r>
            <a:r>
              <a:rPr lang="en-US" sz="2000" dirty="0" smtClean="0">
                <a:latin typeface="+mj-lt"/>
                <a:cs typeface="Arial"/>
              </a:rPr>
              <a:t>  </a:t>
            </a:r>
            <a:r>
              <a:rPr lang="en-US" sz="2000" dirty="0" err="1">
                <a:latin typeface="+mj-lt"/>
                <a:cs typeface="Arial"/>
              </a:rPr>
              <a:t>nacional</a:t>
            </a:r>
            <a:r>
              <a:rPr lang="en-US" sz="2000" dirty="0">
                <a:latin typeface="+mj-lt"/>
                <a:cs typeface="Arial"/>
              </a:rPr>
              <a:t> </a:t>
            </a:r>
            <a:r>
              <a:rPr lang="en-US" sz="2000" dirty="0" err="1">
                <a:latin typeface="+mj-lt"/>
                <a:cs typeface="Arial"/>
              </a:rPr>
              <a:t>internacional</a:t>
            </a:r>
            <a:endParaRPr lang="en-US" sz="2000" dirty="0">
              <a:latin typeface="+mj-lt"/>
              <a:cs typeface="Arial"/>
            </a:endParaRPr>
          </a:p>
        </p:txBody>
      </p:sp>
      <p:sp>
        <p:nvSpPr>
          <p:cNvPr id="11" name="Oval 13"/>
          <p:cNvSpPr/>
          <p:nvPr/>
        </p:nvSpPr>
        <p:spPr>
          <a:xfrm>
            <a:off x="2468934" y="2368659"/>
            <a:ext cx="2302410" cy="1726808"/>
          </a:xfrm>
          <a:prstGeom prst="ellipse">
            <a:avLst/>
          </a:prstGeom>
          <a:noFill/>
          <a:ln w="57150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>
                <a:solidFill>
                  <a:schemeClr val="accent4"/>
                </a:solidFill>
              </a:ln>
              <a:latin typeface="Arial"/>
              <a:cs typeface="Arial"/>
            </a:endParaRPr>
          </a:p>
        </p:txBody>
      </p:sp>
      <p:pic>
        <p:nvPicPr>
          <p:cNvPr id="12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610" y="2505781"/>
            <a:ext cx="1681162" cy="113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12"/>
          <p:cNvSpPr/>
          <p:nvPr/>
        </p:nvSpPr>
        <p:spPr>
          <a:xfrm>
            <a:off x="2468934" y="775492"/>
            <a:ext cx="2302410" cy="1726808"/>
          </a:xfrm>
          <a:prstGeom prst="ellipse">
            <a:avLst/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14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297" y="1215143"/>
            <a:ext cx="1601788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17"/>
          <p:cNvSpPr/>
          <p:nvPr/>
        </p:nvSpPr>
        <p:spPr>
          <a:xfrm>
            <a:off x="4556600" y="2368659"/>
            <a:ext cx="2302410" cy="1726808"/>
          </a:xfrm>
          <a:prstGeom prst="ellipse">
            <a:avLst/>
          </a:prstGeom>
          <a:noFill/>
          <a:ln w="57150" cmpd="sng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16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823" y="2537927"/>
            <a:ext cx="1693863" cy="1389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5"/>
          <p:cNvSpPr/>
          <p:nvPr/>
        </p:nvSpPr>
        <p:spPr>
          <a:xfrm>
            <a:off x="4556600" y="775492"/>
            <a:ext cx="2302410" cy="1726808"/>
          </a:xfrm>
          <a:prstGeom prst="ellipse">
            <a:avLst/>
          </a:prstGeom>
          <a:noFill/>
          <a:ln w="57150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18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973" y="965112"/>
            <a:ext cx="1579563" cy="128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 Título"/>
          <p:cNvSpPr txBox="1">
            <a:spLocks/>
          </p:cNvSpPr>
          <p:nvPr/>
        </p:nvSpPr>
        <p:spPr>
          <a:xfrm>
            <a:off x="614989" y="203557"/>
            <a:ext cx="8077200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s-ES" sz="3400" b="1" kern="1200">
                <a:solidFill>
                  <a:srgbClr val="2F6EB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/>
              <a:t>Nuestra filosofía</a:t>
            </a:r>
            <a:endParaRPr lang="es-E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8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10"/>
          <p:cNvGrpSpPr>
            <a:grpSpLocks/>
          </p:cNvGrpSpPr>
          <p:nvPr/>
        </p:nvGrpSpPr>
        <p:grpSpPr bwMode="auto">
          <a:xfrm>
            <a:off x="1904365" y="948751"/>
            <a:ext cx="6926262" cy="3099197"/>
            <a:chOff x="97" y="1049"/>
            <a:chExt cx="6105" cy="1846"/>
          </a:xfrm>
        </p:grpSpPr>
        <p:sp>
          <p:nvSpPr>
            <p:cNvPr id="32798" name="AutoShape 51"/>
            <p:cNvSpPr>
              <a:spLocks noChangeAspect="1" noChangeArrowheads="1"/>
            </p:cNvSpPr>
            <p:nvPr/>
          </p:nvSpPr>
          <p:spPr bwMode="auto">
            <a:xfrm>
              <a:off x="97" y="1049"/>
              <a:ext cx="1067" cy="1845"/>
            </a:xfrm>
            <a:prstGeom prst="chevron">
              <a:avLst>
                <a:gd name="adj" fmla="val 16375"/>
              </a:avLst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32799" name="AutoShape 62"/>
            <p:cNvSpPr>
              <a:spLocks noChangeAspect="1" noChangeArrowheads="1"/>
            </p:cNvSpPr>
            <p:nvPr/>
          </p:nvSpPr>
          <p:spPr bwMode="auto">
            <a:xfrm>
              <a:off x="767" y="1050"/>
              <a:ext cx="1277" cy="1845"/>
            </a:xfrm>
            <a:prstGeom prst="chevron">
              <a:avLst>
                <a:gd name="adj" fmla="val 16375"/>
              </a:avLst>
            </a:pr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32800" name="AutoShape 63"/>
            <p:cNvSpPr>
              <a:spLocks noChangeAspect="1" noChangeArrowheads="1"/>
            </p:cNvSpPr>
            <p:nvPr/>
          </p:nvSpPr>
          <p:spPr bwMode="auto">
            <a:xfrm>
              <a:off x="1745" y="1049"/>
              <a:ext cx="1493" cy="1845"/>
            </a:xfrm>
            <a:prstGeom prst="chevron">
              <a:avLst>
                <a:gd name="adj" fmla="val 16769"/>
              </a:avLst>
            </a:prstGeom>
            <a:solidFill>
              <a:srgbClr val="99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32801" name="AutoShape 64"/>
            <p:cNvSpPr>
              <a:spLocks noChangeAspect="1" noChangeArrowheads="1"/>
            </p:cNvSpPr>
            <p:nvPr/>
          </p:nvSpPr>
          <p:spPr bwMode="auto">
            <a:xfrm>
              <a:off x="2887" y="1050"/>
              <a:ext cx="1707" cy="1843"/>
            </a:xfrm>
            <a:prstGeom prst="chevron">
              <a:avLst>
                <a:gd name="adj" fmla="val 16375"/>
              </a:avLst>
            </a:prstGeom>
            <a:solidFill>
              <a:srgbClr val="66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32802" name="AutoShape 62"/>
            <p:cNvSpPr>
              <a:spLocks noChangeAspect="1" noChangeArrowheads="1"/>
            </p:cNvSpPr>
            <p:nvPr/>
          </p:nvSpPr>
          <p:spPr bwMode="auto">
            <a:xfrm>
              <a:off x="4175" y="1049"/>
              <a:ext cx="2027" cy="1845"/>
            </a:xfrm>
            <a:prstGeom prst="chevron">
              <a:avLst>
                <a:gd name="adj" fmla="val 17675"/>
              </a:avLst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sz="2400">
                <a:latin typeface="Times New Roman" pitchFamily="18" charset="0"/>
              </a:endParaRPr>
            </a:p>
          </p:txBody>
        </p:sp>
      </p:grpSp>
      <p:sp>
        <p:nvSpPr>
          <p:cNvPr id="32773" name="Text Box 65"/>
          <p:cNvSpPr txBox="1">
            <a:spLocks noChangeAspect="1" noChangeArrowheads="1"/>
          </p:cNvSpPr>
          <p:nvPr/>
        </p:nvSpPr>
        <p:spPr bwMode="auto">
          <a:xfrm>
            <a:off x="1703943" y="3987386"/>
            <a:ext cx="94615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700" b="1" i="1" dirty="0">
                <a:solidFill>
                  <a:srgbClr val="002060"/>
                </a:solidFill>
                <a:latin typeface="Calibri" pitchFamily="34" charset="0"/>
              </a:rPr>
              <a:t>Semilla</a:t>
            </a:r>
          </a:p>
        </p:txBody>
      </p:sp>
      <p:sp>
        <p:nvSpPr>
          <p:cNvPr id="32774" name="Text Box 66"/>
          <p:cNvSpPr txBox="1">
            <a:spLocks noChangeAspect="1" noChangeArrowheads="1"/>
          </p:cNvSpPr>
          <p:nvPr/>
        </p:nvSpPr>
        <p:spPr bwMode="auto">
          <a:xfrm>
            <a:off x="2635355" y="3987386"/>
            <a:ext cx="121126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700" b="1" i="1" dirty="0" err="1">
                <a:solidFill>
                  <a:srgbClr val="002060"/>
                </a:solidFill>
                <a:latin typeface="Calibri" pitchFamily="34" charset="0"/>
              </a:rPr>
              <a:t>Start</a:t>
            </a:r>
            <a:r>
              <a:rPr lang="es-ES" sz="1700" b="1" i="1" dirty="0">
                <a:solidFill>
                  <a:srgbClr val="002060"/>
                </a:solidFill>
                <a:latin typeface="Calibri" pitchFamily="34" charset="0"/>
              </a:rPr>
              <a:t>-up </a:t>
            </a:r>
          </a:p>
        </p:txBody>
      </p:sp>
      <p:sp>
        <p:nvSpPr>
          <p:cNvPr id="32775" name="Text Box 67"/>
          <p:cNvSpPr txBox="1">
            <a:spLocks noChangeAspect="1" noChangeArrowheads="1"/>
          </p:cNvSpPr>
          <p:nvPr/>
        </p:nvSpPr>
        <p:spPr bwMode="auto">
          <a:xfrm>
            <a:off x="3663157" y="3968335"/>
            <a:ext cx="1312863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ES" sz="1700" b="1" i="1" dirty="0">
                <a:solidFill>
                  <a:srgbClr val="002060"/>
                </a:solidFill>
                <a:latin typeface="Calibri" pitchFamily="34" charset="0"/>
              </a:rPr>
              <a:t>Expansión</a:t>
            </a:r>
          </a:p>
        </p:txBody>
      </p:sp>
      <p:sp>
        <p:nvSpPr>
          <p:cNvPr id="32776" name="Text Box 71"/>
          <p:cNvSpPr txBox="1">
            <a:spLocks noChangeAspect="1" noChangeArrowheads="1"/>
          </p:cNvSpPr>
          <p:nvPr/>
        </p:nvSpPr>
        <p:spPr bwMode="auto">
          <a:xfrm>
            <a:off x="4788025" y="3980718"/>
            <a:ext cx="1698625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ES" sz="1700" b="1" i="1" dirty="0">
                <a:solidFill>
                  <a:srgbClr val="002060"/>
                </a:solidFill>
                <a:latin typeface="Calibri" pitchFamily="34" charset="0"/>
              </a:rPr>
              <a:t>Consolidación</a:t>
            </a:r>
          </a:p>
        </p:txBody>
      </p:sp>
      <p:sp>
        <p:nvSpPr>
          <p:cNvPr id="32777" name="Text Box 66"/>
          <p:cNvSpPr txBox="1">
            <a:spLocks noChangeAspect="1" noChangeArrowheads="1"/>
          </p:cNvSpPr>
          <p:nvPr/>
        </p:nvSpPr>
        <p:spPr bwMode="auto">
          <a:xfrm>
            <a:off x="6639895" y="3968335"/>
            <a:ext cx="148907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s-ES" sz="1700" b="1" i="1" dirty="0">
                <a:solidFill>
                  <a:srgbClr val="002060"/>
                </a:solidFill>
                <a:latin typeface="Calibri" pitchFamily="34" charset="0"/>
              </a:rPr>
              <a:t>Crecimiento </a:t>
            </a:r>
          </a:p>
          <a:p>
            <a:pPr eaLnBrk="1" hangingPunct="1"/>
            <a:r>
              <a:rPr lang="es-ES" sz="1700" b="1" i="1" dirty="0">
                <a:solidFill>
                  <a:srgbClr val="002060"/>
                </a:solidFill>
                <a:latin typeface="Calibri" pitchFamily="34" charset="0"/>
              </a:rPr>
              <a:t>competitivo </a:t>
            </a:r>
          </a:p>
        </p:txBody>
      </p:sp>
      <p:sp>
        <p:nvSpPr>
          <p:cNvPr id="40" name="AutoShape 47"/>
          <p:cNvSpPr>
            <a:spLocks noChangeAspect="1" noChangeArrowheads="1"/>
          </p:cNvSpPr>
          <p:nvPr/>
        </p:nvSpPr>
        <p:spPr bwMode="auto">
          <a:xfrm>
            <a:off x="2221841" y="1534267"/>
            <a:ext cx="2246312" cy="1013551"/>
          </a:xfrm>
          <a:prstGeom prst="leftRightArrow">
            <a:avLst>
              <a:gd name="adj1" fmla="val 49750"/>
              <a:gd name="adj2" fmla="val 41711"/>
            </a:avLst>
          </a:prstGeom>
          <a:solidFill>
            <a:schemeClr val="accent2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bg1"/>
                </a:solidFill>
                <a:latin typeface="Arial Narrow" pitchFamily="34" charset="0"/>
                <a:cs typeface="+mn-cs"/>
              </a:rPr>
              <a:t>INNVIERTE </a:t>
            </a:r>
          </a:p>
        </p:txBody>
      </p:sp>
      <p:grpSp>
        <p:nvGrpSpPr>
          <p:cNvPr id="32780" name="1 Grupo"/>
          <p:cNvGrpSpPr>
            <a:grpSpLocks/>
          </p:cNvGrpSpPr>
          <p:nvPr/>
        </p:nvGrpSpPr>
        <p:grpSpPr bwMode="auto">
          <a:xfrm>
            <a:off x="3846618" y="1417300"/>
            <a:ext cx="4694721" cy="529585"/>
            <a:chOff x="3716096" y="2181448"/>
            <a:chExt cx="4804243" cy="906117"/>
          </a:xfrm>
        </p:grpSpPr>
        <p:sp>
          <p:nvSpPr>
            <p:cNvPr id="50" name="AutoShape 18"/>
            <p:cNvSpPr>
              <a:spLocks noChangeAspect="1" noChangeArrowheads="1"/>
            </p:cNvSpPr>
            <p:nvPr/>
          </p:nvSpPr>
          <p:spPr bwMode="auto">
            <a:xfrm>
              <a:off x="4253035" y="2181448"/>
              <a:ext cx="3940175" cy="906117"/>
            </a:xfrm>
            <a:prstGeom prst="leftRightArrow">
              <a:avLst>
                <a:gd name="adj1" fmla="val 49750"/>
                <a:gd name="adj2" fmla="val 45663"/>
              </a:avLst>
            </a:prstGeom>
            <a:solidFill>
              <a:schemeClr val="tx2">
                <a:lumMod val="75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2795" name="38 CuadroTexto"/>
            <p:cNvSpPr txBox="1">
              <a:spLocks noChangeAspect="1" noChangeArrowheads="1"/>
            </p:cNvSpPr>
            <p:nvPr/>
          </p:nvSpPr>
          <p:spPr bwMode="auto">
            <a:xfrm>
              <a:off x="3716096" y="2426863"/>
              <a:ext cx="4804243" cy="526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s-ES" sz="1400" b="1" dirty="0" smtClean="0">
                  <a:solidFill>
                    <a:srgbClr val="FF0000"/>
                  </a:solidFill>
                  <a:latin typeface="Arial Narrow" pitchFamily="34" charset="0"/>
                </a:rPr>
                <a:t>      Proyectos </a:t>
              </a:r>
              <a:r>
                <a:rPr lang="es-ES" sz="1400" b="1" dirty="0">
                  <a:solidFill>
                    <a:srgbClr val="FF0000"/>
                  </a:solidFill>
                  <a:latin typeface="Arial Narrow" pitchFamily="34" charset="0"/>
                </a:rPr>
                <a:t>de </a:t>
              </a:r>
              <a:r>
                <a:rPr lang="es-ES" sz="1400" b="1" dirty="0" smtClean="0">
                  <a:solidFill>
                    <a:srgbClr val="FF0000"/>
                  </a:solidFill>
                  <a:latin typeface="Arial Narrow" pitchFamily="34" charset="0"/>
                </a:rPr>
                <a:t>I+D/ Nacionales –  </a:t>
              </a:r>
              <a:r>
                <a:rPr lang="es-ES" sz="1400" b="1" dirty="0" err="1" smtClean="0">
                  <a:solidFill>
                    <a:srgbClr val="FF0000"/>
                  </a:solidFill>
                  <a:latin typeface="Arial Narrow" pitchFamily="34" charset="0"/>
                </a:rPr>
                <a:t>Coop</a:t>
              </a:r>
              <a:r>
                <a:rPr lang="es-ES" sz="1400" b="1" dirty="0" smtClean="0">
                  <a:solidFill>
                    <a:srgbClr val="FF0000"/>
                  </a:solidFill>
                  <a:latin typeface="Arial Narrow" pitchFamily="34" charset="0"/>
                </a:rPr>
                <a:t>. Internacional</a:t>
              </a:r>
              <a:endParaRPr lang="es-ES" sz="1400" b="1" dirty="0">
                <a:solidFill>
                  <a:srgbClr val="FF000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32781" name="3 Grupo"/>
          <p:cNvGrpSpPr>
            <a:grpSpLocks/>
          </p:cNvGrpSpPr>
          <p:nvPr/>
        </p:nvGrpSpPr>
        <p:grpSpPr bwMode="auto">
          <a:xfrm>
            <a:off x="358512" y="882236"/>
            <a:ext cx="1709964" cy="3523315"/>
            <a:chOff x="0" y="1817688"/>
            <a:chExt cx="1710104" cy="4698041"/>
          </a:xfrm>
        </p:grpSpPr>
        <p:sp>
          <p:nvSpPr>
            <p:cNvPr id="32788" name="AutoShape 23"/>
            <p:cNvSpPr>
              <a:spLocks noChangeArrowheads="1"/>
            </p:cNvSpPr>
            <p:nvPr/>
          </p:nvSpPr>
          <p:spPr bwMode="auto">
            <a:xfrm>
              <a:off x="310662" y="1817688"/>
              <a:ext cx="1099038" cy="4144021"/>
            </a:xfrm>
            <a:prstGeom prst="downArrow">
              <a:avLst>
                <a:gd name="adj1" fmla="val 45065"/>
                <a:gd name="adj2" fmla="val 43362"/>
              </a:avLst>
            </a:prstGeom>
            <a:gradFill rotWithShape="1">
              <a:gsLst>
                <a:gs pos="0">
                  <a:srgbClr val="7C7C32"/>
                </a:gs>
                <a:gs pos="100000">
                  <a:srgbClr val="FFFF6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32789" name="Text Box 24"/>
            <p:cNvSpPr txBox="1">
              <a:spLocks noChangeArrowheads="1"/>
            </p:cNvSpPr>
            <p:nvPr/>
          </p:nvSpPr>
          <p:spPr bwMode="auto">
            <a:xfrm>
              <a:off x="84992" y="6023256"/>
              <a:ext cx="1460988" cy="492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b="1">
                  <a:solidFill>
                    <a:srgbClr val="002060"/>
                  </a:solidFill>
                  <a:latin typeface="Calibri" pitchFamily="34" charset="0"/>
                </a:rPr>
                <a:t>Mercado</a:t>
              </a:r>
            </a:p>
          </p:txBody>
        </p:sp>
        <p:sp>
          <p:nvSpPr>
            <p:cNvPr id="32790" name="Text Box 39"/>
            <p:cNvSpPr txBox="1">
              <a:spLocks noChangeArrowheads="1"/>
            </p:cNvSpPr>
            <p:nvPr/>
          </p:nvSpPr>
          <p:spPr bwMode="auto">
            <a:xfrm>
              <a:off x="0" y="1963738"/>
              <a:ext cx="1710104" cy="779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1600" b="1" dirty="0">
                  <a:solidFill>
                    <a:srgbClr val="000099"/>
                  </a:solidFill>
                  <a:latin typeface="Calibri" pitchFamily="34" charset="0"/>
                </a:rPr>
                <a:t>Investigación industrial</a:t>
              </a:r>
            </a:p>
          </p:txBody>
        </p:sp>
        <p:sp>
          <p:nvSpPr>
            <p:cNvPr id="32791" name="Text Box 40"/>
            <p:cNvSpPr txBox="1">
              <a:spLocks noChangeArrowheads="1"/>
            </p:cNvSpPr>
            <p:nvPr/>
          </p:nvSpPr>
          <p:spPr bwMode="auto">
            <a:xfrm>
              <a:off x="111369" y="3454400"/>
              <a:ext cx="1502019" cy="779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accent2"/>
                  </a:solidFill>
                  <a:latin typeface="Calibri" pitchFamily="34" charset="0"/>
                </a:rPr>
                <a:t>Desarrollo experimental</a:t>
              </a:r>
            </a:p>
          </p:txBody>
        </p:sp>
        <p:sp>
          <p:nvSpPr>
            <p:cNvPr id="32792" name="Text Box 25"/>
            <p:cNvSpPr txBox="1">
              <a:spLocks noChangeArrowheads="1"/>
            </p:cNvSpPr>
            <p:nvPr/>
          </p:nvSpPr>
          <p:spPr bwMode="auto">
            <a:xfrm>
              <a:off x="120162" y="4746625"/>
              <a:ext cx="1487365" cy="1108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s-ES" sz="1600" b="1">
                  <a:solidFill>
                    <a:srgbClr val="3333CC"/>
                  </a:solidFill>
                  <a:latin typeface="Calibri" pitchFamily="34" charset="0"/>
                </a:rPr>
                <a:t>Innovación </a:t>
              </a:r>
            </a:p>
            <a:p>
              <a:pPr algn="ctr" eaLnBrk="1" hangingPunct="1"/>
              <a:r>
                <a:rPr lang="es-ES" sz="1600" b="1">
                  <a:solidFill>
                    <a:srgbClr val="3333CC"/>
                  </a:solidFill>
                  <a:latin typeface="Calibri" pitchFamily="34" charset="0"/>
                </a:rPr>
                <a:t>Internaciona-lización</a:t>
              </a:r>
            </a:p>
          </p:txBody>
        </p:sp>
      </p:grpSp>
      <p:sp>
        <p:nvSpPr>
          <p:cNvPr id="60" name="AutoShape 15"/>
          <p:cNvSpPr>
            <a:spLocks noChangeAspect="1" noChangeArrowheads="1"/>
          </p:cNvSpPr>
          <p:nvPr/>
        </p:nvSpPr>
        <p:spPr bwMode="auto">
          <a:xfrm>
            <a:off x="3563889" y="2937100"/>
            <a:ext cx="4797026" cy="451247"/>
          </a:xfrm>
          <a:prstGeom prst="leftRightArrow">
            <a:avLst>
              <a:gd name="adj1" fmla="val 49750"/>
              <a:gd name="adj2" fmla="val 45652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Línea Directa de Innovación</a:t>
            </a:r>
            <a:endParaRPr lang="es-ES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62" name="AutoShape 15"/>
          <p:cNvSpPr>
            <a:spLocks noChangeAspect="1" noChangeArrowheads="1"/>
          </p:cNvSpPr>
          <p:nvPr/>
        </p:nvSpPr>
        <p:spPr bwMode="auto">
          <a:xfrm>
            <a:off x="5880635" y="3614345"/>
            <a:ext cx="2325687" cy="451247"/>
          </a:xfrm>
          <a:prstGeom prst="leftRightArrow">
            <a:avLst>
              <a:gd name="adj1" fmla="val 49750"/>
              <a:gd name="adj2" fmla="val 45652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Línea Global de Innovación</a:t>
            </a:r>
            <a:endParaRPr lang="es-ES" sz="14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5" name="1 Título"/>
          <p:cNvSpPr txBox="1">
            <a:spLocks/>
          </p:cNvSpPr>
          <p:nvPr/>
        </p:nvSpPr>
        <p:spPr>
          <a:xfrm>
            <a:off x="614989" y="203557"/>
            <a:ext cx="8077200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s-ES" sz="3400" b="1" kern="1200">
                <a:solidFill>
                  <a:srgbClr val="2F6EB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/>
              <a:t>Ponemos a vuestra disposición:</a:t>
            </a:r>
            <a:endParaRPr lang="es-ES" sz="3200" dirty="0">
              <a:solidFill>
                <a:srgbClr val="FF000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340987" y="1022087"/>
            <a:ext cx="3865334" cy="2827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trike="sngStrike" dirty="0" smtClean="0"/>
              <a:t>CIEN</a:t>
            </a:r>
            <a:endParaRPr lang="es-ES_tradnl" strike="sngStrike" dirty="0"/>
          </a:p>
        </p:txBody>
      </p:sp>
      <p:sp>
        <p:nvSpPr>
          <p:cNvPr id="5" name="4 Rectángulo"/>
          <p:cNvSpPr/>
          <p:nvPr/>
        </p:nvSpPr>
        <p:spPr>
          <a:xfrm>
            <a:off x="4425519" y="2641439"/>
            <a:ext cx="3935396" cy="29566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FEDER INNTERCONECTA</a:t>
            </a:r>
            <a:endParaRPr lang="es-ES_tradnl" dirty="0"/>
          </a:p>
        </p:txBody>
      </p:sp>
      <p:sp>
        <p:nvSpPr>
          <p:cNvPr id="42" name="41 Rectángulo"/>
          <p:cNvSpPr/>
          <p:nvPr/>
        </p:nvSpPr>
        <p:spPr>
          <a:xfrm>
            <a:off x="2034906" y="1012184"/>
            <a:ext cx="1970088" cy="2827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trike="sngStrike" dirty="0" smtClean="0"/>
              <a:t>NEOTEC</a:t>
            </a:r>
            <a:endParaRPr lang="es-ES_tradnl" strike="sngStrike" dirty="0"/>
          </a:p>
        </p:txBody>
      </p:sp>
      <p:sp>
        <p:nvSpPr>
          <p:cNvPr id="43" name="42 Rectángulo"/>
          <p:cNvSpPr/>
          <p:nvPr/>
        </p:nvSpPr>
        <p:spPr>
          <a:xfrm>
            <a:off x="4468154" y="2314597"/>
            <a:ext cx="3940175" cy="2827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trike="sngStrike" dirty="0" smtClean="0"/>
              <a:t>INNOGLOBAL</a:t>
            </a:r>
            <a:endParaRPr lang="es-ES_tradnl" strike="sngStrike" dirty="0"/>
          </a:p>
        </p:txBody>
      </p:sp>
      <p:sp>
        <p:nvSpPr>
          <p:cNvPr id="41" name="AutoShape 18"/>
          <p:cNvSpPr>
            <a:spLocks noChangeAspect="1" noChangeArrowheads="1"/>
          </p:cNvSpPr>
          <p:nvPr/>
        </p:nvSpPr>
        <p:spPr bwMode="auto">
          <a:xfrm>
            <a:off x="4421045" y="1844902"/>
            <a:ext cx="4131209" cy="529585"/>
          </a:xfrm>
          <a:prstGeom prst="leftRightArrow">
            <a:avLst>
              <a:gd name="adj1" fmla="val 49750"/>
              <a:gd name="adj2" fmla="val 45663"/>
            </a:avLst>
          </a:prstGeom>
          <a:solidFill>
            <a:srgbClr val="00B0F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dirty="0" smtClean="0">
                <a:solidFill>
                  <a:srgbClr val="FF0000"/>
                </a:solidFill>
              </a:rPr>
              <a:t>    </a:t>
            </a:r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FEMP Innovación</a:t>
            </a:r>
            <a:endParaRPr lang="es-E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AutoShape 18"/>
          <p:cNvSpPr>
            <a:spLocks noChangeAspect="1" noChangeArrowheads="1"/>
          </p:cNvSpPr>
          <p:nvPr/>
        </p:nvSpPr>
        <p:spPr bwMode="auto">
          <a:xfrm>
            <a:off x="3542135" y="3195777"/>
            <a:ext cx="4962104" cy="529585"/>
          </a:xfrm>
          <a:prstGeom prst="leftRightArrow">
            <a:avLst>
              <a:gd name="adj1" fmla="val 49750"/>
              <a:gd name="adj2" fmla="val 45663"/>
            </a:avLst>
          </a:prstGeom>
          <a:solidFill>
            <a:srgbClr val="00B0F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dirty="0" smtClean="0">
                <a:solidFill>
                  <a:srgbClr val="FF0000"/>
                </a:solidFill>
              </a:rPr>
              <a:t>             </a:t>
            </a:r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FEMP Inversión</a:t>
            </a:r>
            <a:endParaRPr lang="es-E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irc_mi" descr="Resultado de imagen de femp logos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870" y="128382"/>
            <a:ext cx="1800200" cy="470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53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54" y="1795402"/>
            <a:ext cx="7884061" cy="1223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rc_mi" descr="Resultado de imagen de femp logos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70" y="4447714"/>
            <a:ext cx="1800200" cy="444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1" name="Picture 5" descr="Resultado de imagen de pesqueros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11478"/>
            <a:ext cx="2793825" cy="138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7" descr="Resultado de imagen de pesca extractiva"/>
          <p:cNvSpPr>
            <a:spLocks noChangeAspect="1" noChangeArrowheads="1"/>
          </p:cNvSpPr>
          <p:nvPr/>
        </p:nvSpPr>
        <p:spPr bwMode="auto">
          <a:xfrm>
            <a:off x="0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64" y="2787774"/>
            <a:ext cx="2971800" cy="1052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755" y="2805763"/>
            <a:ext cx="3038475" cy="966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386" y="3592451"/>
            <a:ext cx="2462759" cy="999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48654"/>
            <a:ext cx="270701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9493"/>
            <a:ext cx="2641476" cy="106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728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70722"/>
            <a:ext cx="8077200" cy="648072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es-ES_tradnl" dirty="0" smtClean="0"/>
              <a:t>Proyectos CDTI-FEMP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582954"/>
            <a:ext cx="8077200" cy="41044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_tradnl" sz="1800" dirty="0" smtClean="0"/>
          </a:p>
          <a:p>
            <a:pPr marL="0" indent="0" algn="just">
              <a:buNone/>
            </a:pPr>
            <a:r>
              <a:rPr lang="es-ES_tradnl" sz="1800" dirty="0" smtClean="0"/>
              <a:t>El FEMP (Fondo Europeo Marítimo y de Pesca) es el nuevo fondo </a:t>
            </a:r>
            <a:r>
              <a:rPr lang="es-ES_tradnl" sz="1800" dirty="0"/>
              <a:t>de las políticas marítima y pesquera de la UE </a:t>
            </a:r>
            <a:r>
              <a:rPr lang="es-ES_tradnl" sz="1800" dirty="0" smtClean="0"/>
              <a:t> propuesto </a:t>
            </a:r>
            <a:r>
              <a:rPr lang="es-ES_tradnl" sz="1800" dirty="0"/>
              <a:t>para el periodo 2014-2020, en sustitución del anterior Fondo Europeo de Pesca</a:t>
            </a:r>
            <a:r>
              <a:rPr lang="es-ES_tradnl" sz="1800" dirty="0" smtClean="0"/>
              <a:t>.</a:t>
            </a:r>
          </a:p>
          <a:p>
            <a:pPr marL="0" indent="0" algn="just">
              <a:buNone/>
            </a:pPr>
            <a:endParaRPr lang="es-ES_tradnl" sz="1800" dirty="0" smtClean="0"/>
          </a:p>
          <a:p>
            <a:pPr marL="0" indent="0" algn="just">
              <a:buNone/>
            </a:pPr>
            <a:r>
              <a:rPr lang="es-ES_tradnl" sz="1800" dirty="0"/>
              <a:t>El CDTI actúa como organismo intermedio del Programa Operativo del Fondo Europeo Marítimo y de Pesca (FEMP) y financia proyectos de innovación y de inversión dirigidos a los sectores de la pesca y la acuicultura. </a:t>
            </a:r>
            <a:endParaRPr lang="es-ES_tradnl" sz="1800" dirty="0" smtClean="0"/>
          </a:p>
          <a:p>
            <a:pPr marL="0" indent="0" algn="just">
              <a:buNone/>
            </a:pPr>
            <a:endParaRPr lang="es-ES_tradnl" sz="1800" dirty="0"/>
          </a:p>
          <a:p>
            <a:pPr marL="0" indent="0" algn="just">
              <a:buNone/>
            </a:pPr>
            <a:r>
              <a:rPr lang="es-ES_tradnl" sz="1800" dirty="0"/>
              <a:t>El CDTI ha lanzado </a:t>
            </a:r>
            <a:r>
              <a:rPr lang="es-ES_tradnl" sz="1800" dirty="0">
                <a:solidFill>
                  <a:srgbClr val="FF0000"/>
                </a:solidFill>
              </a:rPr>
              <a:t>dos líneas </a:t>
            </a:r>
            <a:r>
              <a:rPr lang="es-ES_tradnl" sz="1800" dirty="0"/>
              <a:t>específicas para financiar con fondos FEMP proyectos de </a:t>
            </a:r>
            <a:r>
              <a:rPr lang="es-ES_tradnl" sz="1800" b="1" dirty="0"/>
              <a:t>*</a:t>
            </a:r>
            <a:r>
              <a:rPr lang="es-ES_tradnl" sz="1800" b="1" u="sng" dirty="0"/>
              <a:t>innovación</a:t>
            </a:r>
            <a:r>
              <a:rPr lang="es-ES_tradnl" sz="1800" b="1" dirty="0"/>
              <a:t> </a:t>
            </a:r>
            <a:r>
              <a:rPr lang="es-ES_tradnl" sz="1800" dirty="0"/>
              <a:t>y de </a:t>
            </a:r>
            <a:r>
              <a:rPr lang="es-ES_tradnl" sz="1800" b="1" dirty="0"/>
              <a:t>*</a:t>
            </a:r>
            <a:r>
              <a:rPr lang="es-ES_tradnl" sz="1800" b="1" u="sng" dirty="0"/>
              <a:t>inversión en transformación</a:t>
            </a:r>
            <a:r>
              <a:rPr lang="es-ES_tradnl" sz="1800" u="sng" dirty="0"/>
              <a:t> </a:t>
            </a:r>
            <a:r>
              <a:rPr lang="es-ES_tradnl" sz="1800" dirty="0"/>
              <a:t>dirigidas a empresas de la pesca, la acuicultura y la transformación de productos de la </a:t>
            </a:r>
            <a:r>
              <a:rPr lang="es-ES_tradnl" sz="2000" dirty="0"/>
              <a:t>pesca y la </a:t>
            </a:r>
            <a:r>
              <a:rPr lang="es-ES_tradnl" sz="2000" dirty="0" smtClean="0"/>
              <a:t>acuicultura</a:t>
            </a:r>
            <a:endParaRPr lang="es-ES_tradnl" sz="2000" dirty="0"/>
          </a:p>
          <a:p>
            <a:pPr marL="0" indent="0" algn="just">
              <a:buNone/>
            </a:pPr>
            <a:endParaRPr lang="es-ES_tradnl" sz="1800" dirty="0" smtClean="0"/>
          </a:p>
          <a:p>
            <a:pPr marL="0" indent="0" algn="just">
              <a:buNone/>
            </a:pPr>
            <a:endParaRPr lang="es-ES_tradnl" sz="1800" dirty="0"/>
          </a:p>
          <a:p>
            <a:pPr marL="0" indent="0">
              <a:buNone/>
            </a:pPr>
            <a:endParaRPr lang="es-ES_tradnl" sz="1600" dirty="0" smtClean="0"/>
          </a:p>
        </p:txBody>
      </p:sp>
      <p:sp>
        <p:nvSpPr>
          <p:cNvPr id="4" name="AutoShape 2" descr="Resultado de imagen de fondo europeo marítimo y de pesca"/>
          <p:cNvSpPr>
            <a:spLocks noChangeAspect="1" noChangeArrowheads="1"/>
          </p:cNvSpPr>
          <p:nvPr/>
        </p:nvSpPr>
        <p:spPr bwMode="auto">
          <a:xfrm>
            <a:off x="0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4" descr="Resultado de imagen de fondo europeo marítimo y de pesca"/>
          <p:cNvSpPr>
            <a:spLocks noChangeAspect="1" noChangeArrowheads="1"/>
          </p:cNvSpPr>
          <p:nvPr/>
        </p:nvSpPr>
        <p:spPr bwMode="auto">
          <a:xfrm>
            <a:off x="152400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47713"/>
            <a:ext cx="1800200" cy="479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050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990984"/>
            <a:ext cx="8077200" cy="383442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ES_tradnl" u="sng" dirty="0" smtClean="0">
                <a:solidFill>
                  <a:srgbClr val="3072C2"/>
                </a:solidFill>
                <a:latin typeface="+mj-lt"/>
              </a:rPr>
              <a:t>Proyectos </a:t>
            </a:r>
            <a:r>
              <a:rPr lang="es-ES_tradnl" u="sng" dirty="0">
                <a:solidFill>
                  <a:srgbClr val="3072C2"/>
                </a:solidFill>
                <a:latin typeface="+mj-lt"/>
              </a:rPr>
              <a:t>FEMP de </a:t>
            </a:r>
            <a:r>
              <a:rPr lang="es-ES_tradnl" u="sng" dirty="0" smtClean="0">
                <a:solidFill>
                  <a:srgbClr val="3072C2"/>
                </a:solidFill>
                <a:latin typeface="+mj-lt"/>
              </a:rPr>
              <a:t>innovación</a:t>
            </a:r>
            <a:r>
              <a:rPr lang="es-ES_tradnl" sz="2600" dirty="0" smtClean="0">
                <a:latin typeface="+mj-lt"/>
              </a:rPr>
              <a:t>: </a:t>
            </a:r>
          </a:p>
          <a:p>
            <a:pPr marL="0" indent="0">
              <a:buNone/>
            </a:pPr>
            <a:r>
              <a:rPr lang="es-ES_tradnl" sz="2600" dirty="0" smtClean="0">
                <a:latin typeface="+mj-lt"/>
              </a:rPr>
              <a:t>Los </a:t>
            </a:r>
            <a:r>
              <a:rPr lang="es-ES_tradnl" sz="2600" dirty="0">
                <a:latin typeface="+mj-lt"/>
              </a:rPr>
              <a:t>proyectos financiables por el FEMP en esta categoría pueden ser de tres tipos, excluyentes entre </a:t>
            </a:r>
            <a:r>
              <a:rPr lang="es-ES_tradnl" sz="2600" dirty="0" smtClean="0">
                <a:latin typeface="+mj-lt"/>
              </a:rPr>
              <a:t>sí</a:t>
            </a:r>
          </a:p>
          <a:p>
            <a:pPr marL="0" indent="0">
              <a:buNone/>
            </a:pPr>
            <a:endParaRPr lang="es-ES_tradnl" sz="2600" dirty="0">
              <a:latin typeface="+mj-lt"/>
            </a:endParaRPr>
          </a:p>
          <a:p>
            <a:pPr lvl="1">
              <a:buFontTx/>
              <a:buChar char="-"/>
            </a:pPr>
            <a:r>
              <a:rPr lang="es-ES_tradnl" sz="2600" dirty="0">
                <a:latin typeface="+mj-lt"/>
              </a:rPr>
              <a:t>Proyectos de innovación en el sector pesquero</a:t>
            </a:r>
          </a:p>
          <a:p>
            <a:pPr lvl="1">
              <a:buFontTx/>
              <a:buChar char="-"/>
            </a:pPr>
            <a:r>
              <a:rPr lang="es-ES_tradnl" sz="2600" dirty="0">
                <a:latin typeface="+mj-lt"/>
              </a:rPr>
              <a:t>Proyectos de innovación relacionados con conservación de recursos biológicos marinos</a:t>
            </a:r>
          </a:p>
          <a:p>
            <a:pPr lvl="1">
              <a:buFontTx/>
              <a:buChar char="-"/>
            </a:pPr>
            <a:r>
              <a:rPr lang="es-ES_tradnl" sz="2600" dirty="0">
                <a:latin typeface="+mj-lt"/>
              </a:rPr>
              <a:t>Proyectos de innovación en el sector de la acuicultura</a:t>
            </a:r>
          </a:p>
          <a:p>
            <a:pPr lvl="1">
              <a:buFontTx/>
              <a:buChar char="-"/>
            </a:pPr>
            <a:endParaRPr lang="es-ES_tradnl" sz="2600" dirty="0">
              <a:latin typeface="+mj-lt"/>
            </a:endParaRPr>
          </a:p>
          <a:p>
            <a:pPr marL="0" indent="0">
              <a:buNone/>
            </a:pPr>
            <a:r>
              <a:rPr lang="es-ES_tradnl" u="sng" dirty="0">
                <a:solidFill>
                  <a:srgbClr val="3072C2"/>
                </a:solidFill>
                <a:latin typeface="+mj-lt"/>
              </a:rPr>
              <a:t>Proyectos FEMP de </a:t>
            </a:r>
            <a:r>
              <a:rPr lang="es-ES_tradnl" u="sng" dirty="0" smtClean="0">
                <a:solidFill>
                  <a:srgbClr val="3072C2"/>
                </a:solidFill>
                <a:latin typeface="+mj-lt"/>
              </a:rPr>
              <a:t>inversión</a:t>
            </a:r>
            <a:r>
              <a:rPr lang="es-ES_tradnl" dirty="0" smtClean="0">
                <a:solidFill>
                  <a:srgbClr val="3072C2"/>
                </a:solidFill>
                <a:latin typeface="+mj-lt"/>
              </a:rPr>
              <a:t>:</a:t>
            </a:r>
            <a:r>
              <a:rPr lang="es-ES_tradnl" dirty="0">
                <a:latin typeface="+mj-lt"/>
              </a:rPr>
              <a:t> </a:t>
            </a:r>
            <a:r>
              <a:rPr lang="es-ES_tradnl" dirty="0" smtClean="0">
                <a:latin typeface="+mj-lt"/>
              </a:rPr>
              <a:t> </a:t>
            </a:r>
            <a:r>
              <a:rPr lang="es-ES_tradnl" sz="2600" dirty="0" smtClean="0">
                <a:latin typeface="+mj-lt"/>
              </a:rPr>
              <a:t>Transformación </a:t>
            </a:r>
            <a:r>
              <a:rPr lang="es-ES_tradnl" sz="2600" dirty="0">
                <a:latin typeface="+mj-lt"/>
              </a:rPr>
              <a:t>de productos de la pesca y la acuicultura  (solo para Pymes</a:t>
            </a:r>
            <a:r>
              <a:rPr lang="es-ES_tradnl" sz="2600" dirty="0" smtClean="0">
                <a:latin typeface="+mj-lt"/>
              </a:rPr>
              <a:t>).</a:t>
            </a:r>
          </a:p>
          <a:p>
            <a:pPr marL="0" indent="0">
              <a:buNone/>
            </a:pPr>
            <a:endParaRPr lang="es-ES_tradnl" sz="2600" dirty="0">
              <a:latin typeface="+mj-lt"/>
            </a:endParaRPr>
          </a:p>
          <a:p>
            <a:pPr marL="0" indent="0">
              <a:buNone/>
            </a:pPr>
            <a:r>
              <a:rPr lang="es-ES_tradnl" sz="2600" dirty="0">
                <a:latin typeface="+mj-lt"/>
              </a:rPr>
              <a:t>Convocatoria abierta de forma continua, hasta agotamiento de los fondos </a:t>
            </a:r>
            <a:r>
              <a:rPr lang="es-ES_tradnl" sz="2600" dirty="0" smtClean="0">
                <a:latin typeface="+mj-lt"/>
              </a:rPr>
              <a:t>disponibles. </a:t>
            </a:r>
            <a:endParaRPr lang="es-ES_tradnl" sz="2600" dirty="0">
              <a:latin typeface="+mj-lt"/>
            </a:endParaRPr>
          </a:p>
          <a:p>
            <a:pPr marL="0" indent="0">
              <a:buNone/>
            </a:pPr>
            <a:r>
              <a:rPr lang="es-ES_tradnl" sz="2600" dirty="0" smtClean="0">
                <a:latin typeface="+mj-lt"/>
              </a:rPr>
              <a:t>Proyectos INDIVIDUALES</a:t>
            </a:r>
            <a:endParaRPr lang="es-ES_tradnl" sz="2600" dirty="0" smtClean="0">
              <a:latin typeface="+mj-lt"/>
            </a:endParaRPr>
          </a:p>
          <a:p>
            <a:pPr marL="0" indent="0">
              <a:buNone/>
            </a:pPr>
            <a:endParaRPr lang="es-ES_tradnl" sz="2600" dirty="0" smtClean="0">
              <a:latin typeface="+mj-lt"/>
            </a:endParaRPr>
          </a:p>
          <a:p>
            <a:pPr marL="0" indent="0">
              <a:buNone/>
            </a:pPr>
            <a:r>
              <a:rPr lang="es-ES_tradnl" sz="2600" dirty="0" smtClean="0">
                <a:latin typeface="+mj-lt"/>
              </a:rPr>
              <a:t>El MAPAMA </a:t>
            </a:r>
            <a:r>
              <a:rPr lang="es-ES_tradnl" sz="2600" dirty="0">
                <a:latin typeface="+mj-lt"/>
              </a:rPr>
              <a:t>ha puesto 16 Millones de Euros de este </a:t>
            </a:r>
            <a:r>
              <a:rPr lang="es-ES_tradnl" sz="2600" dirty="0" smtClean="0">
                <a:latin typeface="+mj-lt"/>
              </a:rPr>
              <a:t>fondo a disposición del CDTI, que actuará como organismo intermedio de gestión,  </a:t>
            </a:r>
            <a:r>
              <a:rPr lang="es-ES_tradnl" sz="2600" dirty="0">
                <a:latin typeface="+mj-lt"/>
              </a:rPr>
              <a:t>teniendo que justificar la subvención equivalente de los proyectos </a:t>
            </a:r>
            <a:r>
              <a:rPr lang="es-ES_tradnl" sz="2600" dirty="0" smtClean="0">
                <a:latin typeface="+mj-lt"/>
              </a:rPr>
              <a:t>aprobados</a:t>
            </a:r>
            <a:r>
              <a:rPr lang="es-ES_tradnl" dirty="0" smtClean="0">
                <a:latin typeface="+mj-lt"/>
              </a:rPr>
              <a:t>.</a:t>
            </a:r>
          </a:p>
          <a:p>
            <a:pPr marL="0" indent="0">
              <a:buNone/>
            </a:pPr>
            <a:endParaRPr lang="es-ES_tradnl" dirty="0"/>
          </a:p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6898"/>
            <a:ext cx="8017346" cy="71318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rc_mi" descr="Resultado de imagen de femp logos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13" y="4429958"/>
            <a:ext cx="1800200" cy="475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49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6027" y="87474"/>
            <a:ext cx="8326749" cy="648072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es-ES_tradnl" dirty="0" smtClean="0"/>
              <a:t>Proyectos CDTI-FEMP: INNOVACIÓN (1)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6129" y="810965"/>
            <a:ext cx="8478656" cy="38884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_tradnl" sz="2100" b="1" dirty="0" smtClean="0"/>
              <a:t>Beneficiarios </a:t>
            </a:r>
            <a:r>
              <a:rPr lang="es-ES_tradnl" sz="2100" b="1" dirty="0"/>
              <a:t>de la ayuda</a:t>
            </a:r>
            <a:r>
              <a:rPr lang="es-ES_tradnl" sz="2100" dirty="0"/>
              <a:t>: Empresas que operen en el sector pesquero y acuícola, en cualquiera de las fases de las cadenas de producción, transformación, comercialización, distribución y venta al por menor de productos de la pesca y de la </a:t>
            </a:r>
            <a:r>
              <a:rPr lang="es-ES_tradnl" sz="2100" dirty="0" smtClean="0"/>
              <a:t>acuicultura</a:t>
            </a:r>
            <a:endParaRPr lang="es-ES_tradnl" sz="2100" dirty="0"/>
          </a:p>
          <a:p>
            <a:pPr>
              <a:buFontTx/>
              <a:buChar char="-"/>
            </a:pPr>
            <a:endParaRPr lang="es-ES_tradnl" sz="1800" dirty="0" smtClean="0"/>
          </a:p>
          <a:p>
            <a:pPr marL="0" indent="0">
              <a:buNone/>
            </a:pPr>
            <a:r>
              <a:rPr lang="es-ES_tradnl" sz="2000" b="1" dirty="0">
                <a:solidFill>
                  <a:srgbClr val="3072C2"/>
                </a:solidFill>
              </a:rPr>
              <a:t>Proyectos FEMP de innovación</a:t>
            </a:r>
            <a:r>
              <a:rPr lang="es-ES_tradnl" sz="1800" dirty="0" smtClean="0"/>
              <a:t>: </a:t>
            </a:r>
            <a:endParaRPr lang="es-ES_tradnl" sz="1800" dirty="0"/>
          </a:p>
          <a:p>
            <a:pPr lvl="1">
              <a:buFontTx/>
              <a:buChar char="-"/>
            </a:pPr>
            <a:r>
              <a:rPr lang="es-ES_tradnl" sz="1800" dirty="0"/>
              <a:t>Proyectos de innovación en el sector pesquero:</a:t>
            </a:r>
          </a:p>
          <a:p>
            <a:pPr marL="457200" lvl="1" indent="0">
              <a:buNone/>
            </a:pPr>
            <a:r>
              <a:rPr lang="es-ES_tradnl" sz="1800" dirty="0"/>
              <a:t> </a:t>
            </a:r>
            <a:r>
              <a:rPr lang="es-ES_tradnl" sz="1800" dirty="0" smtClean="0"/>
              <a:t>	</a:t>
            </a:r>
            <a:r>
              <a:rPr lang="es-ES_tradnl" sz="1800" dirty="0" smtClean="0">
                <a:solidFill>
                  <a:srgbClr val="00B050"/>
                </a:solidFill>
              </a:rPr>
              <a:t>Beneficiarios</a:t>
            </a:r>
            <a:r>
              <a:rPr lang="es-ES_tradnl" sz="1800" dirty="0">
                <a:solidFill>
                  <a:srgbClr val="00B050"/>
                </a:solidFill>
              </a:rPr>
              <a:t>:  </a:t>
            </a:r>
            <a:r>
              <a:rPr lang="es-ES" sz="1800" dirty="0">
                <a:solidFill>
                  <a:srgbClr val="00B050"/>
                </a:solidFill>
              </a:rPr>
              <a:t>empresas del sector de pesca  extractiva y </a:t>
            </a:r>
            <a:r>
              <a:rPr lang="es-ES" sz="1800" b="1" dirty="0">
                <a:solidFill>
                  <a:srgbClr val="00B050"/>
                </a:solidFill>
              </a:rPr>
              <a:t>pymes</a:t>
            </a:r>
            <a:r>
              <a:rPr lang="es-ES" sz="1800" dirty="0">
                <a:solidFill>
                  <a:srgbClr val="00B050"/>
                </a:solidFill>
              </a:rPr>
              <a:t> de los </a:t>
            </a:r>
            <a:r>
              <a:rPr lang="es-ES" sz="1800" dirty="0" smtClean="0">
                <a:solidFill>
                  <a:srgbClr val="00B050"/>
                </a:solidFill>
              </a:rPr>
              <a:t>sectores </a:t>
            </a:r>
            <a:r>
              <a:rPr lang="es-ES" sz="1800" dirty="0">
                <a:solidFill>
                  <a:srgbClr val="00B050"/>
                </a:solidFill>
              </a:rPr>
              <a:t>de </a:t>
            </a:r>
            <a:r>
              <a:rPr lang="es-ES" sz="1800" dirty="0" smtClean="0">
                <a:solidFill>
                  <a:srgbClr val="00B050"/>
                </a:solidFill>
              </a:rPr>
              <a:t> 	transformación </a:t>
            </a:r>
            <a:r>
              <a:rPr lang="es-ES" sz="1800" dirty="0">
                <a:solidFill>
                  <a:srgbClr val="00B050"/>
                </a:solidFill>
              </a:rPr>
              <a:t>y comercialización</a:t>
            </a:r>
            <a:endParaRPr lang="es-ES_tradnl" sz="1800" dirty="0">
              <a:solidFill>
                <a:srgbClr val="00B050"/>
              </a:solidFill>
            </a:endParaRPr>
          </a:p>
          <a:p>
            <a:pPr lvl="1">
              <a:buFontTx/>
              <a:buChar char="-"/>
            </a:pPr>
            <a:r>
              <a:rPr lang="es-ES_tradnl" sz="1800" dirty="0"/>
              <a:t>Proyectos de innovación relacionados con conservación de recursos biológicos marinos:</a:t>
            </a:r>
          </a:p>
          <a:p>
            <a:pPr marL="914400" lvl="2" indent="0">
              <a:buNone/>
            </a:pPr>
            <a:r>
              <a:rPr lang="es-ES_tradnl" sz="1800" dirty="0">
                <a:solidFill>
                  <a:srgbClr val="00B050"/>
                </a:solidFill>
              </a:rPr>
              <a:t> Beneficiarios:  </a:t>
            </a:r>
            <a:r>
              <a:rPr lang="es-ES" sz="1800" dirty="0">
                <a:solidFill>
                  <a:srgbClr val="00B050"/>
                </a:solidFill>
              </a:rPr>
              <a:t>empresas del sector de pesca  extractiva</a:t>
            </a:r>
            <a:endParaRPr lang="es-ES_tradnl" sz="1800" dirty="0">
              <a:solidFill>
                <a:srgbClr val="00B050"/>
              </a:solidFill>
            </a:endParaRPr>
          </a:p>
          <a:p>
            <a:pPr lvl="1">
              <a:buFontTx/>
              <a:buChar char="-"/>
            </a:pPr>
            <a:r>
              <a:rPr lang="es-ES_tradnl" sz="1800" dirty="0"/>
              <a:t>Proyectos de innovación en el sector de la acuicultura:</a:t>
            </a:r>
          </a:p>
          <a:p>
            <a:pPr marL="914400" lvl="2" indent="0">
              <a:buNone/>
            </a:pPr>
            <a:r>
              <a:rPr lang="es-ES_tradnl" sz="1800" dirty="0">
                <a:solidFill>
                  <a:srgbClr val="00B050"/>
                </a:solidFill>
              </a:rPr>
              <a:t> Beneficiarios:  </a:t>
            </a:r>
            <a:r>
              <a:rPr lang="es-ES" sz="1800" dirty="0">
                <a:solidFill>
                  <a:srgbClr val="00B050"/>
                </a:solidFill>
              </a:rPr>
              <a:t>empresas del sector acuícola</a:t>
            </a:r>
          </a:p>
          <a:p>
            <a:pPr>
              <a:buFontTx/>
              <a:buChar char="-"/>
            </a:pPr>
            <a:endParaRPr lang="es-ES_tradnl" sz="2900" dirty="0" smtClean="0"/>
          </a:p>
          <a:p>
            <a:pPr>
              <a:buFontTx/>
              <a:buChar char="-"/>
            </a:pPr>
            <a:endParaRPr lang="es-ES_tradnl" sz="2400" dirty="0">
              <a:solidFill>
                <a:srgbClr val="3072C2"/>
              </a:solidFill>
            </a:endParaRPr>
          </a:p>
        </p:txBody>
      </p:sp>
      <p:pic>
        <p:nvPicPr>
          <p:cNvPr id="5" name="irc_mi" descr="Resultado de imagen de femp logos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78" y="4433067"/>
            <a:ext cx="1800200" cy="488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74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ZTI BILBAO CDTI-FEMP ABRIL 2018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C787B92E6A36C4A83AD37B196E976C7" ma:contentTypeVersion="0" ma:contentTypeDescription="Crear nuevo documento." ma:contentTypeScope="" ma:versionID="0d3cca67f516e204d38d8c2ede1f166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f6edc329ff236629c56e3b879b320d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F160F0-C17F-47E1-AFAA-FBB4E22C88D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1B45F61-BF66-4EC7-AEDE-F25BC6538D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72BD996-B576-4DD0-87FA-B6E23BCE04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AZTI BILBAO CDTI-FEMP ABRIL 2018</Template>
  <TotalTime>88</TotalTime>
  <Words>1685</Words>
  <Application>Microsoft Office PowerPoint</Application>
  <PresentationFormat>Presentación en pantalla (16:9)</PresentationFormat>
  <Paragraphs>243</Paragraphs>
  <Slides>23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AZTI BILBAO CDTI-FEMP ABRIL 2018</vt:lpstr>
      <vt:lpstr>Apoyo del CDTI a la innovación en los sectores de la pesca y acuicultura</vt:lpstr>
      <vt:lpstr>¿Quiénes somos?</vt:lpstr>
      <vt:lpstr>Presentación de PowerPoint</vt:lpstr>
      <vt:lpstr>Presentación de PowerPoint</vt:lpstr>
      <vt:lpstr>Presentación de PowerPoint</vt:lpstr>
      <vt:lpstr>Presentación de PowerPoint</vt:lpstr>
      <vt:lpstr>Proyectos CDTI-FEMP</vt:lpstr>
      <vt:lpstr> </vt:lpstr>
      <vt:lpstr>Proyectos CDTI-FEMP: INNOVACIÓN (1)</vt:lpstr>
      <vt:lpstr>Proyectos CDTI-FEMP: INNOVACIÓN (2)</vt:lpstr>
      <vt:lpstr>Proyectos CDTI-FEMP: INNOVACIÓN (3)</vt:lpstr>
      <vt:lpstr>Proyectos CDTI-FEMP: INNOVACIÓN (4)</vt:lpstr>
      <vt:lpstr>Proyectos CDTI-FEMP:  INVERSIÓN (1)</vt:lpstr>
      <vt:lpstr>Proyectos CDTI-FEMP:  INVERSIÓN (2)</vt:lpstr>
      <vt:lpstr>PROYECTOS CDTI-FEMP: Financiación</vt:lpstr>
      <vt:lpstr>Presentación de PowerPoint</vt:lpstr>
      <vt:lpstr>Proceso financiación CDTI </vt:lpstr>
      <vt:lpstr>Proceso financiación CDTI </vt:lpstr>
      <vt:lpstr>Ejemplos de proyectos CDTI: Tecnologías pesqueras y transformación</vt:lpstr>
      <vt:lpstr>Ejemplos de proyectos CDTI: Transformación </vt:lpstr>
      <vt:lpstr>Ejemplos de proyectos CDTI: Acuicultura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Instrumentos financieros CDTI-FEMP para apoyar la innovación e inversión en los sectores de la pesca y acuicultura</dc:title>
  <dc:creator>Carlos Ignacio Franco Alonso</dc:creator>
  <cp:lastModifiedBy>Carlos Ignacio Franco Alonso</cp:lastModifiedBy>
  <cp:revision>11</cp:revision>
  <dcterms:created xsi:type="dcterms:W3CDTF">2018-04-10T07:30:42Z</dcterms:created>
  <dcterms:modified xsi:type="dcterms:W3CDTF">2018-05-17T07:37:10Z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0x0101006C787B92E6A36C4A83AD37B196E976C7</vt:lpwstr>
  </property>
</Properties>
</file>