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1" r:id="rId5"/>
    <p:sldId id="268" r:id="rId6"/>
    <p:sldId id="269" r:id="rId7"/>
    <p:sldId id="263" r:id="rId8"/>
    <p:sldId id="272" r:id="rId9"/>
    <p:sldId id="267" r:id="rId10"/>
    <p:sldId id="265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CF43-443C-4056-B481-3764F682ED5E}" type="datetimeFigureOut">
              <a:rPr lang="es-ES" smtClean="0"/>
              <a:pPr/>
              <a:t>16/05/2018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49E-54C9-4D72-96D7-6A39FAB7AB9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CF43-443C-4056-B481-3764F682ED5E}" type="datetimeFigureOut">
              <a:rPr lang="es-ES" smtClean="0"/>
              <a:pPr/>
              <a:t>16/05/2018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49E-54C9-4D72-96D7-6A39FAB7AB9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CF43-443C-4056-B481-3764F682ED5E}" type="datetimeFigureOut">
              <a:rPr lang="es-ES" smtClean="0"/>
              <a:pPr/>
              <a:t>16/05/2018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49E-54C9-4D72-96D7-6A39FAB7AB9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CF43-443C-4056-B481-3764F682ED5E}" type="datetimeFigureOut">
              <a:rPr lang="es-ES" smtClean="0"/>
              <a:pPr/>
              <a:t>16/05/2018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49E-54C9-4D72-96D7-6A39FAB7AB9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CF43-443C-4056-B481-3764F682ED5E}" type="datetimeFigureOut">
              <a:rPr lang="es-ES" smtClean="0"/>
              <a:pPr/>
              <a:t>16/05/2018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49E-54C9-4D72-96D7-6A39FAB7AB9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CF43-443C-4056-B481-3764F682ED5E}" type="datetimeFigureOut">
              <a:rPr lang="es-ES" smtClean="0"/>
              <a:pPr/>
              <a:t>16/05/2018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49E-54C9-4D72-96D7-6A39FAB7AB9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CF43-443C-4056-B481-3764F682ED5E}" type="datetimeFigureOut">
              <a:rPr lang="es-ES" smtClean="0"/>
              <a:pPr/>
              <a:t>16/05/2018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49E-54C9-4D72-96D7-6A39FAB7AB9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CF43-443C-4056-B481-3764F682ED5E}" type="datetimeFigureOut">
              <a:rPr lang="es-ES" smtClean="0"/>
              <a:pPr/>
              <a:t>16/05/2018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49E-54C9-4D72-96D7-6A39FAB7AB9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CF43-443C-4056-B481-3764F682ED5E}" type="datetimeFigureOut">
              <a:rPr lang="es-ES" smtClean="0"/>
              <a:pPr/>
              <a:t>16/05/2018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49E-54C9-4D72-96D7-6A39FAB7AB9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CF43-443C-4056-B481-3764F682ED5E}" type="datetimeFigureOut">
              <a:rPr lang="es-ES" smtClean="0"/>
              <a:pPr/>
              <a:t>16/05/2018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B649E-54C9-4D72-96D7-6A39FAB7AB9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CF43-443C-4056-B481-3764F682ED5E}" type="datetimeFigureOut">
              <a:rPr lang="es-ES" smtClean="0"/>
              <a:pPr/>
              <a:t>16/05/2018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97B649E-54C9-4D72-96D7-6A39FAB7AB9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B4CF43-443C-4056-B481-3764F682ED5E}" type="datetimeFigureOut">
              <a:rPr lang="es-ES" smtClean="0"/>
              <a:pPr/>
              <a:t>16/05/2018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97B649E-54C9-4D72-96D7-6A39FAB7AB98}" type="slidenum">
              <a:rPr lang="es-ES" smtClean="0"/>
              <a:pPr/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apromar.es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s-ES" sz="4000" dirty="0" smtClean="0"/>
              <a:t>Tendencias y Retos de la Acuicultura. </a:t>
            </a:r>
            <a:br>
              <a:rPr lang="es-ES" sz="4000" dirty="0" smtClean="0"/>
            </a:br>
            <a:r>
              <a:rPr lang="es-ES" sz="4000" dirty="0" smtClean="0"/>
              <a:t>Acuicultura 4.0</a:t>
            </a:r>
            <a:endParaRPr lang="es-ES" sz="40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533400" y="3645024"/>
            <a:ext cx="7854696" cy="2160240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62500" lnSpcReduction="20000"/>
          </a:bodyPr>
          <a:lstStyle/>
          <a:p>
            <a:endParaRPr lang="es-ES" dirty="0" smtClean="0"/>
          </a:p>
          <a:p>
            <a:r>
              <a:rPr lang="es-ES" sz="3400" dirty="0" smtClean="0"/>
              <a:t>Reunión Grupo de Trabajo Técnico en Acuicultura</a:t>
            </a:r>
          </a:p>
          <a:p>
            <a:r>
              <a:rPr lang="es-ES" sz="3400" dirty="0" smtClean="0"/>
              <a:t> PTEPA</a:t>
            </a:r>
          </a:p>
          <a:p>
            <a:r>
              <a:rPr lang="es-ES" sz="3400" dirty="0" smtClean="0"/>
              <a:t>18/Mayo/2018</a:t>
            </a:r>
          </a:p>
          <a:p>
            <a:endParaRPr lang="es-ES" dirty="0" smtClean="0"/>
          </a:p>
          <a:p>
            <a:endParaRPr lang="es-ES" dirty="0" smtClean="0"/>
          </a:p>
          <a:p>
            <a:r>
              <a:rPr lang="es-ES" sz="1900" dirty="0" smtClean="0"/>
              <a:t>Dr. Juan Fdez. Aldana</a:t>
            </a:r>
          </a:p>
          <a:p>
            <a:r>
              <a:rPr lang="es-ES" sz="1900" dirty="0" smtClean="0"/>
              <a:t>APROMAR/REMA</a:t>
            </a:r>
          </a:p>
          <a:p>
            <a:endParaRPr lang="es-ES" dirty="0"/>
          </a:p>
        </p:txBody>
      </p:sp>
      <p:pic>
        <p:nvPicPr>
          <p:cNvPr id="4" name="3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5877272"/>
            <a:ext cx="108012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5877272"/>
            <a:ext cx="136770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476672"/>
            <a:ext cx="295275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476672"/>
            <a:ext cx="7772400" cy="504056"/>
          </a:xfrm>
        </p:spPr>
        <p:txBody>
          <a:bodyPr/>
          <a:lstStyle/>
          <a:p>
            <a:r>
              <a:rPr lang="es-ES" dirty="0" smtClean="0"/>
              <a:t>Muchas gracias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 descr="Resultado de imagen de fotos ballenas national geograph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9144000" cy="46013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/>
            <a:r>
              <a:rPr lang="es-ES" sz="4400" b="1" dirty="0" smtClean="0"/>
              <a:t>ACUICULTURA MUNDIAL</a:t>
            </a:r>
            <a:endParaRPr lang="es-ES" sz="44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ln>
            <a:solidFill>
              <a:schemeClr val="accent2"/>
            </a:solidFill>
          </a:ln>
        </p:spPr>
        <p:txBody>
          <a:bodyPr>
            <a:normAutofit fontScale="92500"/>
          </a:bodyPr>
          <a:lstStyle/>
          <a:p>
            <a:r>
              <a:rPr lang="es-ES" dirty="0" smtClean="0"/>
              <a:t>Crecimiento anual + del 6%</a:t>
            </a:r>
          </a:p>
          <a:p>
            <a:pPr>
              <a:buNone/>
            </a:pPr>
            <a:r>
              <a:rPr lang="es-ES" b="1" u="sng" dirty="0" smtClean="0">
                <a:solidFill>
                  <a:schemeClr val="accent2"/>
                </a:solidFill>
              </a:rPr>
              <a:t>Causas: </a:t>
            </a:r>
            <a:endParaRPr lang="es-ES" b="1" dirty="0" smtClean="0">
              <a:solidFill>
                <a:schemeClr val="accent2"/>
              </a:solidFill>
            </a:endParaRPr>
          </a:p>
          <a:p>
            <a:pPr lvl="0"/>
            <a:r>
              <a:rPr lang="es-ES" dirty="0" smtClean="0"/>
              <a:t>Mayor Consumo de productos de la acuicultura.</a:t>
            </a:r>
          </a:p>
          <a:p>
            <a:pPr lvl="2"/>
            <a:r>
              <a:rPr lang="es-ES" dirty="0" smtClean="0"/>
              <a:t>( + Población mundial  / mayor incremento consumo pescado /Valores  nutricionales altos) 9-19-25 kg/per/año </a:t>
            </a:r>
          </a:p>
          <a:p>
            <a:pPr lvl="0"/>
            <a:r>
              <a:rPr lang="es-ES" dirty="0" smtClean="0"/>
              <a:t>Estancamiento de la Pesca.</a:t>
            </a:r>
          </a:p>
          <a:p>
            <a:pPr lvl="0"/>
            <a:r>
              <a:rPr lang="es-ES" dirty="0" smtClean="0"/>
              <a:t>Fuerte apoyo Institucional al desarrollo de la acuicultura. </a:t>
            </a:r>
          </a:p>
          <a:p>
            <a:pPr lvl="0"/>
            <a:r>
              <a:rPr lang="es-ES" dirty="0" smtClean="0"/>
              <a:t>Globalización de los Mercados.</a:t>
            </a:r>
          </a:p>
          <a:p>
            <a:r>
              <a:rPr lang="es-ES" dirty="0" smtClean="0"/>
              <a:t>Avance tecnológico.</a:t>
            </a:r>
          </a:p>
          <a:p>
            <a:pPr lvl="0"/>
            <a:r>
              <a:rPr lang="es-ES" dirty="0" smtClean="0"/>
              <a:t>Actividad sostenible.</a:t>
            </a:r>
            <a:endParaRPr lang="es-E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5013176"/>
            <a:ext cx="1838546" cy="1342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8012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Imagen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76295" y="0"/>
            <a:ext cx="136770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64096"/>
          </a:xfrm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/>
            <a:r>
              <a:rPr lang="es-ES" sz="4400" b="1" dirty="0" smtClean="0"/>
              <a:t>Acuicultura  UE y España.</a:t>
            </a:r>
            <a:endParaRPr lang="es-ES" sz="44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lvl="0"/>
            <a:r>
              <a:rPr lang="es-ES" sz="2400" dirty="0" smtClean="0"/>
              <a:t>Dificultad para obtener nuevas licencias o expandir las </a:t>
            </a:r>
            <a:r>
              <a:rPr lang="es-ES" sz="2400" dirty="0" smtClean="0"/>
              <a:t>existentes.</a:t>
            </a:r>
          </a:p>
          <a:p>
            <a:pPr lvl="0"/>
            <a:r>
              <a:rPr lang="en-GB" sz="2400" dirty="0" smtClean="0"/>
              <a:t>Level Playing </a:t>
            </a:r>
            <a:r>
              <a:rPr lang="en-GB" sz="2400" dirty="0" smtClean="0"/>
              <a:t>Field:</a:t>
            </a:r>
            <a:r>
              <a:rPr lang="es-ES" sz="2400" b="1" i="1" dirty="0" smtClean="0"/>
              <a:t> Producimos un estándar y consumimos </a:t>
            </a:r>
            <a:r>
              <a:rPr lang="es-ES" sz="2400" b="1" i="1" dirty="0" smtClean="0"/>
              <a:t>otro</a:t>
            </a:r>
            <a:endParaRPr lang="es-ES" sz="2400" dirty="0" smtClean="0"/>
          </a:p>
          <a:p>
            <a:pPr lvl="0"/>
            <a:r>
              <a:rPr lang="es-ES" dirty="0" smtClean="0"/>
              <a:t>Crecimiento </a:t>
            </a:r>
            <a:r>
              <a:rPr lang="es-ES" dirty="0" smtClean="0"/>
              <a:t>por debajo de la media mundial e incluso negativo. </a:t>
            </a:r>
          </a:p>
          <a:p>
            <a:r>
              <a:rPr lang="es-ES" dirty="0" smtClean="0"/>
              <a:t>Alta Demanda de pescado de la UE </a:t>
            </a:r>
          </a:p>
          <a:p>
            <a:pPr lvl="5"/>
            <a:r>
              <a:rPr lang="es-ES" dirty="0" smtClean="0"/>
              <a:t>(Importaciones +/- 70%)</a:t>
            </a:r>
          </a:p>
          <a:p>
            <a:endParaRPr lang="es-E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4221088"/>
            <a:ext cx="2880320" cy="201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4725144"/>
            <a:ext cx="2952328" cy="1428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8 Imagen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08012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9 Imagen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76295" y="0"/>
            <a:ext cx="136770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RETOS Y TENDENCIAS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es-ES" b="1" i="1" dirty="0" smtClean="0">
                <a:solidFill>
                  <a:schemeClr val="accent3"/>
                </a:solidFill>
              </a:rPr>
              <a:t>General:</a:t>
            </a:r>
            <a:endParaRPr lang="es-ES" dirty="0" smtClean="0"/>
          </a:p>
          <a:p>
            <a:pPr lvl="0"/>
            <a:r>
              <a:rPr lang="es-ES" sz="2900" dirty="0" smtClean="0"/>
              <a:t>Integración de la actividad en la Política del Crecimiento </a:t>
            </a:r>
            <a:r>
              <a:rPr lang="es-ES" sz="2900" dirty="0" smtClean="0"/>
              <a:t>Azul.</a:t>
            </a:r>
          </a:p>
          <a:p>
            <a:pPr lvl="0"/>
            <a:endParaRPr lang="es-ES" sz="2900" dirty="0" smtClean="0"/>
          </a:p>
          <a:p>
            <a:pPr lvl="0"/>
            <a:r>
              <a:rPr lang="es-ES" sz="2900" dirty="0" smtClean="0"/>
              <a:t>Compatibilizar el uso del agua. Planificación del Litoral/ Territorio.</a:t>
            </a:r>
            <a:endParaRPr lang="es-ES" sz="2900" dirty="0" smtClean="0"/>
          </a:p>
          <a:p>
            <a:pPr lvl="0"/>
            <a:endParaRPr lang="es-ES" sz="2900" dirty="0" smtClean="0"/>
          </a:p>
          <a:p>
            <a:pPr lvl="0"/>
            <a:r>
              <a:rPr lang="es-ES" sz="2900" dirty="0" smtClean="0"/>
              <a:t>Mejora </a:t>
            </a:r>
            <a:r>
              <a:rPr lang="es-ES" sz="2900" dirty="0" smtClean="0"/>
              <a:t>en la Comunicación a la Sociedad</a:t>
            </a:r>
            <a:r>
              <a:rPr lang="es-ES" sz="2900" dirty="0" smtClean="0"/>
              <a:t>./ Consumidor.</a:t>
            </a:r>
            <a:endParaRPr lang="es-ES" sz="2900" dirty="0" smtClean="0"/>
          </a:p>
          <a:p>
            <a:pPr lvl="0"/>
            <a:endParaRPr lang="es-ES" sz="2900" dirty="0" smtClean="0"/>
          </a:p>
          <a:p>
            <a:pPr lvl="0"/>
            <a:r>
              <a:rPr lang="es-ES" sz="2900" dirty="0" smtClean="0"/>
              <a:t>Acuicultura 4.0</a:t>
            </a:r>
          </a:p>
          <a:p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es-ES" b="1" i="1" dirty="0" smtClean="0">
                <a:solidFill>
                  <a:schemeClr val="accent3"/>
                </a:solidFill>
              </a:rPr>
              <a:t>Tecnología</a:t>
            </a:r>
          </a:p>
          <a:p>
            <a:pPr lvl="0"/>
            <a:r>
              <a:rPr lang="es-ES" dirty="0" smtClean="0"/>
              <a:t>RAS y Cultivos Oceánicos (“</a:t>
            </a:r>
            <a:r>
              <a:rPr lang="es-ES" dirty="0" err="1" smtClean="0"/>
              <a:t>Smart</a:t>
            </a:r>
            <a:r>
              <a:rPr lang="es-ES" dirty="0" smtClean="0"/>
              <a:t> </a:t>
            </a:r>
            <a:r>
              <a:rPr lang="es-ES" dirty="0" err="1" smtClean="0"/>
              <a:t>Farms</a:t>
            </a:r>
            <a:r>
              <a:rPr lang="es-ES" dirty="0" smtClean="0"/>
              <a:t>”) </a:t>
            </a:r>
            <a:endParaRPr lang="es-ES" dirty="0" smtClean="0"/>
          </a:p>
          <a:p>
            <a:pPr lvl="0"/>
            <a:r>
              <a:rPr lang="es-ES" dirty="0" smtClean="0"/>
              <a:t>Adaptación al Cambio Climático.</a:t>
            </a:r>
          </a:p>
          <a:p>
            <a:pPr lvl="0"/>
            <a:r>
              <a:rPr lang="es-ES" dirty="0" smtClean="0"/>
              <a:t>Normalización de instalaciones /granjas</a:t>
            </a:r>
            <a:r>
              <a:rPr lang="es-ES" dirty="0" smtClean="0"/>
              <a:t>.</a:t>
            </a:r>
          </a:p>
          <a:p>
            <a:pPr lvl="0">
              <a:buNone/>
            </a:pPr>
            <a:endParaRPr lang="es-ES" dirty="0" smtClean="0"/>
          </a:p>
          <a:p>
            <a:r>
              <a:rPr lang="es-ES" b="1" i="1" dirty="0" smtClean="0">
                <a:solidFill>
                  <a:schemeClr val="accent3"/>
                </a:solidFill>
              </a:rPr>
              <a:t>Cultivo</a:t>
            </a:r>
            <a:r>
              <a:rPr lang="es-ES" b="1" i="1" dirty="0" smtClean="0">
                <a:solidFill>
                  <a:schemeClr val="accent3"/>
                </a:solidFill>
              </a:rPr>
              <a:t>:</a:t>
            </a:r>
            <a:endParaRPr lang="es-ES" dirty="0" smtClean="0">
              <a:solidFill>
                <a:schemeClr val="accent3"/>
              </a:solidFill>
            </a:endParaRPr>
          </a:p>
          <a:p>
            <a:pPr lvl="0"/>
            <a:r>
              <a:rPr lang="es-ES" dirty="0" smtClean="0"/>
              <a:t>Mejora de la eficiencia zootécnica de las especies producidas.</a:t>
            </a:r>
          </a:p>
          <a:p>
            <a:pPr lvl="0"/>
            <a:r>
              <a:rPr lang="es-ES" dirty="0" smtClean="0"/>
              <a:t>Aplicación de planes de Bioseguridad</a:t>
            </a:r>
          </a:p>
          <a:p>
            <a:pPr lvl="0"/>
            <a:r>
              <a:rPr lang="es-ES" dirty="0" smtClean="0"/>
              <a:t>FIFO.</a:t>
            </a:r>
            <a:endParaRPr lang="es-ES" dirty="0" smtClean="0"/>
          </a:p>
          <a:p>
            <a:pPr lvl="0"/>
            <a:r>
              <a:rPr lang="es-ES" dirty="0" smtClean="0"/>
              <a:t>Mejora genética.</a:t>
            </a:r>
          </a:p>
          <a:p>
            <a:pPr lvl="0"/>
            <a:r>
              <a:rPr lang="es-ES" dirty="0" smtClean="0"/>
              <a:t>Nuevas Especies .</a:t>
            </a:r>
          </a:p>
          <a:p>
            <a:pPr lvl="0"/>
            <a:r>
              <a:rPr lang="es-ES" dirty="0" smtClean="0"/>
              <a:t>Buenas prácticas y bienestar animal</a:t>
            </a:r>
          </a:p>
          <a:p>
            <a:pPr lvl="0"/>
            <a:endParaRPr lang="es-ES" dirty="0" smtClean="0"/>
          </a:p>
          <a:p>
            <a:endParaRPr lang="es-ES" dirty="0"/>
          </a:p>
        </p:txBody>
      </p:sp>
      <p:pic>
        <p:nvPicPr>
          <p:cNvPr id="5" name="4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8012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Imagen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6295" y="0"/>
            <a:ext cx="136770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/>
            <a:r>
              <a:rPr lang="es-ES" sz="4800" b="1" dirty="0" smtClean="0"/>
              <a:t> ACUICULTURA 4.0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  <a:ln>
            <a:solidFill>
              <a:schemeClr val="accent2"/>
            </a:solidFill>
          </a:ln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s-ES" b="1" i="1" dirty="0" smtClean="0">
              <a:solidFill>
                <a:schemeClr val="accent3"/>
              </a:solidFill>
            </a:endParaRPr>
          </a:p>
          <a:p>
            <a:pPr lvl="0"/>
            <a:r>
              <a:rPr lang="es-ES" sz="9600" b="1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“Cuarta revolución Industrial”</a:t>
            </a:r>
          </a:p>
          <a:p>
            <a:pPr lvl="0"/>
            <a:endParaRPr lang="es-ES" sz="8000" dirty="0" smtClean="0">
              <a:solidFill>
                <a:schemeClr val="bg2">
                  <a:lumMod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s-ES" sz="8000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Desarrollo de software y sistemas de análisis que convierta la gran cantidad de datos producidos por la gestión diaria en información </a:t>
            </a:r>
            <a:r>
              <a:rPr lang="es-ES" sz="8000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ú</a:t>
            </a:r>
            <a:r>
              <a:rPr lang="es-ES" sz="8000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til y valiosa. </a:t>
            </a:r>
          </a:p>
          <a:p>
            <a:endParaRPr lang="es-ES" sz="8000" dirty="0" smtClean="0">
              <a:solidFill>
                <a:schemeClr val="bg2">
                  <a:lumMod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8000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Nueva </a:t>
            </a:r>
            <a:r>
              <a:rPr lang="es-ES" sz="8000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manera de organizar los medios de producción a través de : </a:t>
            </a:r>
            <a:endParaRPr lang="es-ES" sz="8000" dirty="0" smtClean="0">
              <a:solidFill>
                <a:schemeClr val="bg2">
                  <a:lumMod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/>
            <a:r>
              <a:rPr lang="es-ES" sz="7800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Integración y captación de datos / Sensores.</a:t>
            </a:r>
          </a:p>
          <a:p>
            <a:pPr lvl="1"/>
            <a:r>
              <a:rPr lang="es-ES" sz="7800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es-ES" sz="7800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apacidad de comunicación inalámbrica.</a:t>
            </a:r>
          </a:p>
          <a:p>
            <a:pPr lvl="1"/>
            <a:r>
              <a:rPr lang="es-ES" sz="7800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Procesos interconectados</a:t>
            </a:r>
            <a:endParaRPr lang="es-ES" sz="7800" dirty="0" smtClean="0">
              <a:solidFill>
                <a:schemeClr val="bg2">
                  <a:lumMod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/>
            <a:r>
              <a:rPr lang="es-ES" sz="7800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Digitalización. Análisis de la Información. </a:t>
            </a:r>
          </a:p>
          <a:p>
            <a:pPr lvl="1"/>
            <a:r>
              <a:rPr lang="es-ES" sz="7800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Modelos predictivos/Simulación. </a:t>
            </a:r>
          </a:p>
          <a:p>
            <a:pPr lvl="1"/>
            <a:r>
              <a:rPr lang="es-ES" sz="7800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Automatización/Robotización/</a:t>
            </a:r>
            <a:r>
              <a:rPr lang="es-ES" sz="7800" dirty="0" err="1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Drones</a:t>
            </a:r>
            <a:r>
              <a:rPr lang="es-ES" sz="7800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lvl="0"/>
            <a:endParaRPr lang="es-ES" sz="6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>
              <a:buNone/>
            </a:pPr>
            <a:endParaRPr lang="es-ES" sz="6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endParaRPr lang="es-ES" dirty="0" smtClean="0"/>
          </a:p>
          <a:p>
            <a:pPr lvl="0"/>
            <a:endParaRPr lang="es-ES" dirty="0" smtClean="0"/>
          </a:p>
          <a:p>
            <a:pPr>
              <a:buNone/>
            </a:pPr>
            <a:r>
              <a:rPr lang="es-ES" dirty="0" smtClean="0"/>
              <a:t>	</a:t>
            </a:r>
            <a:endParaRPr lang="es-ES" dirty="0"/>
          </a:p>
        </p:txBody>
      </p:sp>
      <p:pic>
        <p:nvPicPr>
          <p:cNvPr id="4" name="3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8012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6295" y="0"/>
            <a:ext cx="136770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ctr"/>
            <a:r>
              <a:rPr lang="es-ES" sz="4800" b="1" dirty="0" smtClean="0"/>
              <a:t> ACUICULTURA 4.0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  <a:ln>
            <a:solidFill>
              <a:schemeClr val="accent2"/>
            </a:solidFill>
          </a:ln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es-ES" b="1" i="1" dirty="0" smtClean="0">
              <a:solidFill>
                <a:schemeClr val="accent3"/>
              </a:solidFill>
            </a:endParaRPr>
          </a:p>
          <a:p>
            <a:pPr lvl="0"/>
            <a:r>
              <a:rPr lang="es-ES" sz="6400" b="1" dirty="0" smtClean="0">
                <a:solidFill>
                  <a:schemeClr val="bg2">
                    <a:lumMod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CONCLUSIONES GRUPO DE TRABAJO 4.0 COMITÉ TECNICO REMA:</a:t>
            </a:r>
          </a:p>
          <a:p>
            <a:pPr lvl="0"/>
            <a:endParaRPr lang="es-ES" sz="6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s-ES" sz="6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Gestión de la información, mediante la implantación de sistemas informáticos, con integración del máximo nº de variables productivas y ambientales. </a:t>
            </a:r>
          </a:p>
          <a:p>
            <a:pPr lvl="0"/>
            <a:endParaRPr lang="es-ES" sz="6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s-ES" sz="6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Sistemas de captura de datos directos del medio/ sensores y de su trasmisión a sistemas informáticos de gestión. </a:t>
            </a:r>
          </a:p>
          <a:p>
            <a:pPr lvl="0"/>
            <a:endParaRPr lang="es-ES" sz="6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s-ES" sz="6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Sistemas de control y gestión de la biomasa de las granjas. </a:t>
            </a:r>
          </a:p>
          <a:p>
            <a:pPr lvl="0"/>
            <a:endParaRPr lang="es-ES" sz="6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s-ES" sz="6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Máxima automatización/ robótica  de los cultivos tanto en tierra como en jaulas.</a:t>
            </a:r>
          </a:p>
          <a:p>
            <a:pPr lvl="0"/>
            <a:endParaRPr lang="es-ES" sz="6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s-ES" sz="6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Sistemas de Monitorización de las instalaciones, especialmente en todo lo referente a las actividades subacuáticas.</a:t>
            </a:r>
          </a:p>
          <a:p>
            <a:pPr lvl="0"/>
            <a:endParaRPr lang="es-ES" sz="6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s-ES" sz="6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Implantación de sistemas de vigilancia y accesos ( bioseguridad…..) a plantas.    </a:t>
            </a:r>
          </a:p>
          <a:p>
            <a:pPr lvl="0"/>
            <a:endParaRPr lang="es-ES" sz="6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s-ES" sz="6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Sistemas de control de suministro de pienso/ alimentación.  </a:t>
            </a:r>
          </a:p>
          <a:p>
            <a:pPr lvl="0"/>
            <a:endParaRPr lang="es-ES" sz="6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>
              <a:buNone/>
            </a:pPr>
            <a:endParaRPr lang="es-ES" sz="6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endParaRPr lang="es-ES" dirty="0" smtClean="0"/>
          </a:p>
          <a:p>
            <a:pPr lvl="0"/>
            <a:endParaRPr lang="es-ES" dirty="0" smtClean="0"/>
          </a:p>
          <a:p>
            <a:pPr>
              <a:buNone/>
            </a:pPr>
            <a:r>
              <a:rPr lang="es-ES" dirty="0" smtClean="0"/>
              <a:t>	</a:t>
            </a:r>
            <a:endParaRPr lang="es-ES" dirty="0"/>
          </a:p>
        </p:txBody>
      </p:sp>
      <p:pic>
        <p:nvPicPr>
          <p:cNvPr id="4" name="3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8012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6295" y="0"/>
            <a:ext cx="136770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864096"/>
          </a:xfrm>
          <a:ln>
            <a:solidFill>
              <a:schemeClr val="accent4"/>
            </a:solidFill>
          </a:ln>
        </p:spPr>
        <p:txBody>
          <a:bodyPr/>
          <a:lstStyle/>
          <a:p>
            <a:pPr algn="ctr"/>
            <a:r>
              <a:rPr lang="es-ES" dirty="0" smtClean="0"/>
              <a:t>APROMAR / REMA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196752"/>
            <a:ext cx="7772400" cy="5112568"/>
          </a:xfrm>
          <a:ln>
            <a:solidFill>
              <a:schemeClr val="accent4"/>
            </a:solidFill>
          </a:ln>
        </p:spPr>
        <p:txBody>
          <a:bodyPr>
            <a:normAutofit fontScale="85000" lnSpcReduction="20000"/>
          </a:bodyPr>
          <a:lstStyle/>
          <a:p>
            <a:pPr lvl="0"/>
            <a:endParaRPr lang="es-ES" dirty="0" smtClean="0"/>
          </a:p>
          <a:p>
            <a:r>
              <a:rPr lang="es-ES" dirty="0" smtClean="0"/>
              <a:t>APROMAR/ REMA tiene como principal fin garantizar la competitividad  de las empresas acuícolas españolas mediante la innovación  y  el desarrollo y aplicación  de programas  de </a:t>
            </a:r>
            <a:r>
              <a:rPr lang="es-ES" dirty="0" err="1" smtClean="0"/>
              <a:t>I+D+i</a:t>
            </a:r>
            <a:r>
              <a:rPr lang="es-ES" dirty="0" smtClean="0"/>
              <a:t> que aseguren la sostenibilidad del sector.</a:t>
            </a:r>
          </a:p>
          <a:p>
            <a:endParaRPr lang="es-ES" dirty="0" smtClean="0"/>
          </a:p>
          <a:p>
            <a:r>
              <a:rPr lang="es-ES" dirty="0" smtClean="0"/>
              <a:t>Esta búsqueda  de soluciones a los retos científicos y tecnológicos del sector de la acuicultura española se realiza  mediante la promoción y divulgación de  la investigación aplicada  en colaboración  con Institutos y Centros de investigación públicos y privados, nacionales e internacionales.</a:t>
            </a:r>
          </a:p>
          <a:p>
            <a:pPr lvl="0"/>
            <a:endParaRPr lang="es-ES" dirty="0" smtClean="0"/>
          </a:p>
          <a:p>
            <a:pPr lvl="0"/>
            <a:r>
              <a:rPr lang="es-ES" dirty="0" smtClean="0"/>
              <a:t>ESTRUCTURA:</a:t>
            </a:r>
          </a:p>
          <a:p>
            <a:pPr marL="365760" lvl="1" indent="-256032">
              <a:spcBef>
                <a:spcPts val="400"/>
              </a:spcBef>
              <a:buSzPct val="68000"/>
            </a:pP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 </a:t>
            </a:r>
          </a:p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APROMAR:  </a:t>
            </a:r>
          </a:p>
          <a:p>
            <a:pPr marL="800100" lvl="1" indent="-342900">
              <a:spcBef>
                <a:spcPts val="0"/>
              </a:spcBef>
              <a:buClr>
                <a:srgbClr val="FF3300"/>
              </a:buClr>
              <a:defRPr/>
            </a:pPr>
            <a:r>
              <a:rPr lang="es-ES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hlinkClick r:id="rId2"/>
              </a:rPr>
              <a:t>www.apromar.es</a:t>
            </a:r>
            <a:endParaRPr lang="es-ES" sz="14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marL="800100" lvl="1" indent="-342900">
              <a:spcBef>
                <a:spcPts val="0"/>
              </a:spcBef>
              <a:buClr>
                <a:srgbClr val="FF3300"/>
              </a:buClr>
              <a:defRPr/>
            </a:pPr>
            <a:endParaRPr lang="es-ES" sz="24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marL="800100" lvl="1" indent="-342900">
              <a:spcBef>
                <a:spcPts val="0"/>
              </a:spcBef>
              <a:buClr>
                <a:srgbClr val="FF3300"/>
              </a:buClr>
              <a:defRPr/>
            </a:pP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CETGA</a:t>
            </a:r>
          </a:p>
          <a:p>
            <a:pPr marL="800100" lvl="1" indent="-342900">
              <a:spcBef>
                <a:spcPts val="0"/>
              </a:spcBef>
              <a:buClr>
                <a:srgbClr val="FF3300"/>
              </a:buClr>
              <a:defRPr/>
            </a:pPr>
            <a:endParaRPr lang="es-ES" sz="24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  <a:p>
            <a:pPr marL="800100" lvl="1" indent="-342900">
              <a:spcBef>
                <a:spcPts val="0"/>
              </a:spcBef>
              <a:buClr>
                <a:srgbClr val="FF3300"/>
              </a:buClr>
              <a:defRPr/>
            </a:pPr>
            <a: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CTAQUA</a:t>
            </a:r>
            <a:br>
              <a:rPr lang="es-ES" sz="2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</a:br>
            <a:endParaRPr lang="es-ES" dirty="0" smtClean="0"/>
          </a:p>
          <a:p>
            <a:pPr lvl="0"/>
            <a:endParaRPr lang="es-ES" dirty="0" smtClean="0"/>
          </a:p>
          <a:p>
            <a:pPr lvl="0"/>
            <a:endParaRPr lang="es-ES" dirty="0" smtClean="0"/>
          </a:p>
          <a:p>
            <a:endParaRPr lang="es-E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5157192"/>
            <a:ext cx="100811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5661248"/>
            <a:ext cx="158417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365104"/>
            <a:ext cx="108884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6 Imagen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4365104"/>
            <a:ext cx="136770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es-ES" dirty="0" smtClean="0"/>
              <a:t>PROYECTOS APROMAR-REMA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es-ES" dirty="0" smtClean="0"/>
              <a:t>PROYECTOS ACTUALES 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es-ES" dirty="0" smtClean="0"/>
              <a:t>PROYECTOS FUTUROS</a:t>
            </a: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25000" lnSpcReduction="20000"/>
          </a:bodyPr>
          <a:lstStyle/>
          <a:p>
            <a:pPr lvl="0">
              <a:buNone/>
            </a:pPr>
            <a:endParaRPr lang="es-ES" sz="4800" b="1" dirty="0" smtClean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es-ES" sz="5600" dirty="0" smtClean="0"/>
              <a:t>PERFORMFISH</a:t>
            </a:r>
            <a:r>
              <a:rPr lang="es-ES" sz="5600" dirty="0" smtClean="0"/>
              <a:t>………………</a:t>
            </a:r>
            <a:r>
              <a:rPr lang="es-ES" sz="5600" dirty="0" smtClean="0">
                <a:solidFill>
                  <a:schemeClr val="accent4"/>
                </a:solidFill>
              </a:rPr>
              <a:t>Mejora </a:t>
            </a:r>
            <a:r>
              <a:rPr lang="es-ES" sz="5600" dirty="0" smtClean="0">
                <a:solidFill>
                  <a:schemeClr val="accent4"/>
                </a:solidFill>
              </a:rPr>
              <a:t>productiva</a:t>
            </a:r>
            <a:r>
              <a:rPr lang="es-ES" sz="5600" dirty="0" smtClean="0">
                <a:solidFill>
                  <a:schemeClr val="accent4"/>
                </a:solidFill>
              </a:rPr>
              <a:t>.</a:t>
            </a:r>
            <a:endParaRPr lang="es-ES" sz="5600" dirty="0" smtClean="0"/>
          </a:p>
          <a:p>
            <a:pPr lvl="0"/>
            <a:endParaRPr lang="es-ES" sz="5600" dirty="0" smtClean="0"/>
          </a:p>
          <a:p>
            <a:pPr lvl="0"/>
            <a:r>
              <a:rPr lang="es-ES" sz="5600" dirty="0" smtClean="0"/>
              <a:t>PROGENSAIII…………………………..…..</a:t>
            </a:r>
            <a:r>
              <a:rPr lang="es-ES" sz="5600" dirty="0" smtClean="0">
                <a:solidFill>
                  <a:schemeClr val="accent4"/>
                </a:solidFill>
              </a:rPr>
              <a:t>Genética.</a:t>
            </a:r>
          </a:p>
          <a:p>
            <a:pPr lvl="0"/>
            <a:endParaRPr lang="es-ES" sz="5600" dirty="0" smtClean="0"/>
          </a:p>
          <a:p>
            <a:pPr lvl="0"/>
            <a:r>
              <a:rPr lang="es-ES" sz="5600" dirty="0" smtClean="0"/>
              <a:t>SERIOLA……………………………</a:t>
            </a:r>
            <a:r>
              <a:rPr lang="es-ES" sz="5600" dirty="0" smtClean="0">
                <a:solidFill>
                  <a:schemeClr val="accent4"/>
                </a:solidFill>
              </a:rPr>
              <a:t>Nuevas </a:t>
            </a:r>
            <a:r>
              <a:rPr lang="es-ES" sz="5600" dirty="0" smtClean="0">
                <a:solidFill>
                  <a:schemeClr val="accent4"/>
                </a:solidFill>
              </a:rPr>
              <a:t>especies.</a:t>
            </a:r>
          </a:p>
          <a:p>
            <a:endParaRPr lang="es-ES" sz="5600" dirty="0" smtClean="0"/>
          </a:p>
          <a:p>
            <a:r>
              <a:rPr lang="es-ES" sz="5600" dirty="0" smtClean="0"/>
              <a:t>AQUADAPT……………………</a:t>
            </a:r>
            <a:r>
              <a:rPr lang="es-ES" sz="5600" dirty="0" smtClean="0">
                <a:solidFill>
                  <a:schemeClr val="accent4"/>
                </a:solidFill>
              </a:rPr>
              <a:t>Cambio </a:t>
            </a:r>
            <a:r>
              <a:rPr lang="es-ES" sz="5600" dirty="0" smtClean="0">
                <a:solidFill>
                  <a:schemeClr val="accent4"/>
                </a:solidFill>
              </a:rPr>
              <a:t>Climático.</a:t>
            </a:r>
          </a:p>
          <a:p>
            <a:endParaRPr lang="es-ES" sz="5600" dirty="0" smtClean="0"/>
          </a:p>
          <a:p>
            <a:r>
              <a:rPr lang="es-ES" sz="5600" dirty="0" smtClean="0"/>
              <a:t>ATLAS………………………</a:t>
            </a:r>
            <a:r>
              <a:rPr lang="es-ES" sz="5600" dirty="0" smtClean="0">
                <a:solidFill>
                  <a:schemeClr val="accent4"/>
                </a:solidFill>
              </a:rPr>
              <a:t>Acuicultura </a:t>
            </a:r>
            <a:r>
              <a:rPr lang="es-ES" sz="5600" dirty="0" smtClean="0">
                <a:solidFill>
                  <a:schemeClr val="accent4"/>
                </a:solidFill>
              </a:rPr>
              <a:t>Oceánica.</a:t>
            </a:r>
          </a:p>
          <a:p>
            <a:endParaRPr lang="es-ES" sz="5600" dirty="0" smtClean="0"/>
          </a:p>
          <a:p>
            <a:r>
              <a:rPr lang="es-ES" sz="5600" dirty="0" smtClean="0"/>
              <a:t>TRASVACVIR……………..………………….</a:t>
            </a:r>
            <a:r>
              <a:rPr lang="es-ES" sz="5600" dirty="0" smtClean="0">
                <a:solidFill>
                  <a:schemeClr val="accent4"/>
                </a:solidFill>
              </a:rPr>
              <a:t>Vacunas.</a:t>
            </a:r>
          </a:p>
          <a:p>
            <a:endParaRPr lang="es-ES" sz="5600" dirty="0" smtClean="0"/>
          </a:p>
          <a:p>
            <a:r>
              <a:rPr lang="es-ES" sz="5600" dirty="0" smtClean="0"/>
              <a:t>COLOMBIA (Camarón)…..………</a:t>
            </a:r>
            <a:r>
              <a:rPr lang="es-ES" sz="5600" dirty="0" smtClean="0">
                <a:solidFill>
                  <a:schemeClr val="accent4"/>
                </a:solidFill>
              </a:rPr>
              <a:t>Cooperación.</a:t>
            </a:r>
          </a:p>
          <a:p>
            <a:pPr>
              <a:buNone/>
            </a:pPr>
            <a:endParaRPr lang="es-ES" sz="5600" dirty="0" smtClean="0"/>
          </a:p>
          <a:p>
            <a:r>
              <a:rPr lang="es-ES" sz="5600" dirty="0" smtClean="0"/>
              <a:t>NORMALIZACION JAULAS…</a:t>
            </a:r>
            <a:r>
              <a:rPr lang="es-ES" sz="5600" dirty="0" smtClean="0">
                <a:solidFill>
                  <a:schemeClr val="accent4"/>
                </a:solidFill>
              </a:rPr>
              <a:t>Normalización</a:t>
            </a:r>
            <a:r>
              <a:rPr lang="es-ES" sz="5600" dirty="0" smtClean="0">
                <a:solidFill>
                  <a:schemeClr val="accent4"/>
                </a:solidFill>
              </a:rPr>
              <a:t>.</a:t>
            </a:r>
          </a:p>
          <a:p>
            <a:pPr>
              <a:buNone/>
            </a:pPr>
            <a:endParaRPr lang="es-ES" sz="4800" dirty="0" smtClean="0">
              <a:solidFill>
                <a:schemeClr val="accent4"/>
              </a:solidFill>
            </a:endParaRPr>
          </a:p>
          <a:p>
            <a:pPr>
              <a:buNone/>
            </a:pPr>
            <a:endParaRPr lang="es-ES" sz="4800" dirty="0" smtClean="0">
              <a:solidFill>
                <a:schemeClr val="accent4"/>
              </a:solidFill>
            </a:endParaRPr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85000" lnSpcReduction="10000"/>
          </a:bodyPr>
          <a:lstStyle/>
          <a:p>
            <a:endParaRPr lang="es-ES" sz="2000" dirty="0" smtClean="0"/>
          </a:p>
          <a:p>
            <a:r>
              <a:rPr lang="es-ES" sz="2000" dirty="0" smtClean="0"/>
              <a:t>Cálculo de Biomasa….</a:t>
            </a:r>
            <a:r>
              <a:rPr lang="es-ES" sz="2000" dirty="0" smtClean="0">
                <a:solidFill>
                  <a:schemeClr val="accent4"/>
                </a:solidFill>
              </a:rPr>
              <a:t>Producción.</a:t>
            </a:r>
            <a:r>
              <a:rPr lang="es-ES" sz="2000" dirty="0" smtClean="0"/>
              <a:t> </a:t>
            </a:r>
          </a:p>
          <a:p>
            <a:pPr>
              <a:buNone/>
            </a:pPr>
            <a:endParaRPr lang="es-ES" sz="2000" dirty="0" smtClean="0"/>
          </a:p>
          <a:p>
            <a:r>
              <a:rPr lang="es-ES" sz="2000" dirty="0" smtClean="0"/>
              <a:t>Procesos 4.0…………………………..</a:t>
            </a:r>
            <a:r>
              <a:rPr lang="es-ES" sz="2000" dirty="0" smtClean="0">
                <a:solidFill>
                  <a:schemeClr val="accent4"/>
                </a:solidFill>
              </a:rPr>
              <a:t>4.0</a:t>
            </a:r>
          </a:p>
          <a:p>
            <a:endParaRPr lang="es-ES" sz="2000" dirty="0" smtClean="0"/>
          </a:p>
          <a:p>
            <a:r>
              <a:rPr lang="es-ES" sz="2000" dirty="0" err="1" smtClean="0"/>
              <a:t>Aquahub</a:t>
            </a:r>
            <a:r>
              <a:rPr lang="es-ES" sz="2000" dirty="0" smtClean="0"/>
              <a:t>…………………………..</a:t>
            </a:r>
            <a:r>
              <a:rPr lang="es-ES" sz="2000" dirty="0" smtClean="0">
                <a:solidFill>
                  <a:schemeClr val="accent4"/>
                </a:solidFill>
              </a:rPr>
              <a:t>Redes.</a:t>
            </a:r>
          </a:p>
          <a:p>
            <a:endParaRPr lang="es-ES" sz="2000" dirty="0" smtClean="0"/>
          </a:p>
          <a:p>
            <a:r>
              <a:rPr lang="es-ES" sz="2000" dirty="0" smtClean="0"/>
              <a:t>A4MED………..</a:t>
            </a:r>
            <a:r>
              <a:rPr lang="es-ES" sz="2000" dirty="0" smtClean="0">
                <a:solidFill>
                  <a:schemeClr val="accent4"/>
                </a:solidFill>
              </a:rPr>
              <a:t>Redes Mediterráneo.</a:t>
            </a:r>
          </a:p>
          <a:p>
            <a:endParaRPr lang="es-ES" sz="2000" dirty="0" smtClean="0"/>
          </a:p>
          <a:p>
            <a:r>
              <a:rPr lang="es-ES" sz="2000" dirty="0" smtClean="0"/>
              <a:t>Informe Sostenibilidad…………..</a:t>
            </a:r>
            <a:r>
              <a:rPr lang="es-ES" sz="2000" dirty="0" smtClean="0">
                <a:solidFill>
                  <a:schemeClr val="accent4"/>
                </a:solidFill>
              </a:rPr>
              <a:t>RS.</a:t>
            </a:r>
          </a:p>
          <a:p>
            <a:endParaRPr lang="es-ES" sz="2000" dirty="0" smtClean="0"/>
          </a:p>
          <a:p>
            <a:r>
              <a:rPr lang="es-ES" sz="2000" dirty="0" smtClean="0"/>
              <a:t>PERU </a:t>
            </a:r>
            <a:r>
              <a:rPr lang="es-ES" sz="2000" dirty="0" smtClean="0"/>
              <a:t>( Macroalgas, Moluscos</a:t>
            </a:r>
            <a:r>
              <a:rPr lang="es-ES" sz="2000" dirty="0" smtClean="0"/>
              <a:t>)………………..</a:t>
            </a:r>
            <a:r>
              <a:rPr lang="es-ES" sz="2000" dirty="0" smtClean="0">
                <a:solidFill>
                  <a:schemeClr val="accent4"/>
                </a:solidFill>
              </a:rPr>
              <a:t>Cooperación</a:t>
            </a:r>
            <a:r>
              <a:rPr lang="es-ES" sz="2000" dirty="0" smtClean="0">
                <a:solidFill>
                  <a:schemeClr val="accent4"/>
                </a:solidFill>
              </a:rPr>
              <a:t>.</a:t>
            </a:r>
            <a:endParaRPr lang="es-ES" sz="2000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692696"/>
            <a:ext cx="7772400" cy="792088"/>
          </a:xfrm>
          <a:ln>
            <a:solidFill>
              <a:schemeClr val="accent4"/>
            </a:solidFill>
          </a:ln>
        </p:spPr>
        <p:txBody>
          <a:bodyPr/>
          <a:lstStyle/>
          <a:p>
            <a:pPr algn="ctr"/>
            <a:r>
              <a:rPr lang="es-ES" dirty="0" smtClean="0"/>
              <a:t>APROMAR / REMA</a:t>
            </a:r>
            <a:endParaRPr lang="es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1772816"/>
            <a:ext cx="7772400" cy="4536504"/>
          </a:xfrm>
          <a:ln>
            <a:solidFill>
              <a:schemeClr val="accent4"/>
            </a:solidFill>
          </a:ln>
        </p:spPr>
        <p:txBody>
          <a:bodyPr>
            <a:normAutofit/>
          </a:bodyPr>
          <a:lstStyle/>
          <a:p>
            <a:pPr lvl="0"/>
            <a:endParaRPr lang="es-ES" dirty="0" smtClean="0"/>
          </a:p>
          <a:p>
            <a:pPr lvl="0"/>
            <a:r>
              <a:rPr lang="es-ES" dirty="0" smtClean="0"/>
              <a:t>Jornada 19 de Junio 2018 / Madrid: </a:t>
            </a:r>
          </a:p>
          <a:p>
            <a:pPr lvl="0"/>
            <a:endParaRPr lang="es-ES" dirty="0" smtClean="0"/>
          </a:p>
          <a:p>
            <a:pPr lvl="1">
              <a:spcAft>
                <a:spcPts val="600"/>
              </a:spcAft>
              <a:buFont typeface="Arial" pitchFamily="34" charset="0"/>
              <a:buChar char="•"/>
            </a:pPr>
            <a:r>
              <a:rPr lang="es-ES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“COMPETITIVIDAD Y SOSTENIBILIDAD DE LA EMPRESA ACUICOLA ESPAÑOLA EN EL ENTORNO DEL CRECIMIENTO AZUL EN LA UE”.</a:t>
            </a:r>
          </a:p>
          <a:p>
            <a:pPr lvl="1">
              <a:spcAft>
                <a:spcPts val="600"/>
              </a:spcAft>
              <a:buFont typeface="Arial" pitchFamily="34" charset="0"/>
              <a:buChar char="•"/>
            </a:pPr>
            <a:endParaRPr lang="es-ES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s-ES" sz="1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Objetivo: Establecimiento de  Líneas Estratégicas prioritarias del sector acuícola Español para su desarrollo sostenible en el marco del Crecimiento Azul. </a:t>
            </a:r>
          </a:p>
          <a:p>
            <a:pPr lvl="0"/>
            <a:endParaRPr lang="es-ES" dirty="0" smtClean="0"/>
          </a:p>
          <a:p>
            <a:pPr lvl="0"/>
            <a:endParaRPr lang="es-ES" sz="2400" b="1" dirty="0" smtClean="0">
              <a:solidFill>
                <a:schemeClr val="accent4"/>
              </a:solidFill>
            </a:endParaRPr>
          </a:p>
          <a:p>
            <a:pPr lvl="0"/>
            <a:endParaRPr lang="es-ES" dirty="0" smtClean="0"/>
          </a:p>
          <a:p>
            <a:pPr lvl="0"/>
            <a:endParaRPr lang="es-ES" dirty="0" smtClean="0"/>
          </a:p>
          <a:p>
            <a:pPr lvl="0"/>
            <a:endParaRPr lang="es-ES" dirty="0" smtClean="0"/>
          </a:p>
          <a:p>
            <a:endParaRPr lang="es-ES" dirty="0"/>
          </a:p>
        </p:txBody>
      </p:sp>
      <p:pic>
        <p:nvPicPr>
          <p:cNvPr id="4" name="3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5589240"/>
            <a:ext cx="108012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5589240"/>
            <a:ext cx="1367705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227</TotalTime>
  <Words>581</Words>
  <Application>Microsoft Office PowerPoint</Application>
  <PresentationFormat>Presentación en pantalla (4:3)</PresentationFormat>
  <Paragraphs>146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Flujo</vt:lpstr>
      <vt:lpstr>Tendencias y Retos de la Acuicultura.  Acuicultura 4.0</vt:lpstr>
      <vt:lpstr>ACUICULTURA MUNDIAL</vt:lpstr>
      <vt:lpstr>Acuicultura  UE y España.</vt:lpstr>
      <vt:lpstr>RETOS Y TENDENCIAS </vt:lpstr>
      <vt:lpstr> ACUICULTURA 4.0</vt:lpstr>
      <vt:lpstr> ACUICULTURA 4.0</vt:lpstr>
      <vt:lpstr>APROMAR / REMA</vt:lpstr>
      <vt:lpstr>PROYECTOS APROMAR-REMA</vt:lpstr>
      <vt:lpstr>APROMAR / REMA</vt:lpstr>
      <vt:lpstr>Muchas gracias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Retos y Desafíos actuales del sector de la acuicultura en España.</dc:title>
  <dc:creator>Usuario</dc:creator>
  <cp:lastModifiedBy>Usuario</cp:lastModifiedBy>
  <cp:revision>27</cp:revision>
  <dcterms:created xsi:type="dcterms:W3CDTF">2018-03-09T10:53:15Z</dcterms:created>
  <dcterms:modified xsi:type="dcterms:W3CDTF">2018-05-16T08:32:29Z</dcterms:modified>
</cp:coreProperties>
</file>